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2" r:id="rId5"/>
    <p:sldId id="267"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l-SI" smtClean="0"/>
              <a:t>Uredite slog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l-SI" smtClean="0"/>
              <a:t>Uredite slog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l-SI" smtClean="0"/>
              <a:t>Uredite slog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smtClean="0"/>
              <a:t>Uredite slog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l-SI" smtClean="0"/>
              <a:t>Uredite slog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si/url?sa=i&amp;rct=j&amp;q=&amp;esrc=s&amp;source=images&amp;cd=&amp;cad=rja&amp;uact=8&amp;docid=cJCxh52J73uy5M&amp;tbnid=_OGv25bvXGiYvM:&amp;ved=0CAUQjRw&amp;url=http://eucbeniki.sio.si/test/iucbeniki/nit5/1389/index.html&amp;ei=VuWyU5_NDMj44QSH5ICIDQ&amp;bvm=bv.70138588,d.ZGU&amp;psig=AFQjCNEsMokng8COr_qv3tWgoDFR2g8pjQ&amp;ust=140431941161718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ucbeniki.sio.si/nit5/1391/index1.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2589213" y="2514601"/>
            <a:ext cx="8915399" cy="1325880"/>
          </a:xfrm>
        </p:spPr>
        <p:txBody>
          <a:bodyPr/>
          <a:lstStyle/>
          <a:p>
            <a:r>
              <a:rPr lang="sl-SI" b="1" dirty="0" smtClean="0">
                <a:solidFill>
                  <a:srgbClr val="FF0000"/>
                </a:solidFill>
              </a:rPr>
              <a:t>Raba preprostih naprav</a:t>
            </a:r>
            <a:endParaRPr lang="sl-SI" b="1" dirty="0">
              <a:solidFill>
                <a:srgbClr val="FF0000"/>
              </a:solidFill>
            </a:endParaRPr>
          </a:p>
        </p:txBody>
      </p:sp>
      <p:sp>
        <p:nvSpPr>
          <p:cNvPr id="3" name="Podnaslov 2"/>
          <p:cNvSpPr>
            <a:spLocks noGrp="1"/>
          </p:cNvSpPr>
          <p:nvPr>
            <p:ph type="subTitle" idx="1"/>
          </p:nvPr>
        </p:nvSpPr>
        <p:spPr/>
        <p:txBody>
          <a:bodyPr>
            <a:normAutofit/>
          </a:bodyPr>
          <a:lstStyle/>
          <a:p>
            <a:pPr algn="ctr"/>
            <a:r>
              <a:rPr lang="sl-SI" sz="3200" b="1" dirty="0" smtClean="0">
                <a:solidFill>
                  <a:srgbClr val="FF0000"/>
                </a:solidFill>
              </a:rPr>
              <a:t>Nihalna in </a:t>
            </a:r>
            <a:r>
              <a:rPr lang="sl-SI" sz="3200" b="1" dirty="0" err="1" smtClean="0">
                <a:solidFill>
                  <a:srgbClr val="FF0000"/>
                </a:solidFill>
              </a:rPr>
              <a:t>prevesna</a:t>
            </a:r>
            <a:r>
              <a:rPr lang="sl-SI" sz="3200" b="1" dirty="0" smtClean="0">
                <a:solidFill>
                  <a:srgbClr val="FF0000"/>
                </a:solidFill>
              </a:rPr>
              <a:t> gugalnica</a:t>
            </a:r>
            <a:endParaRPr lang="sl-SI" sz="3200" b="1" dirty="0">
              <a:solidFill>
                <a:srgbClr val="FF0000"/>
              </a:solidFill>
            </a:endParaRPr>
          </a:p>
        </p:txBody>
      </p:sp>
    </p:spTree>
    <p:extLst>
      <p:ext uri="{BB962C8B-B14F-4D97-AF65-F5344CB8AC3E}">
        <p14:creationId xmlns:p14="http://schemas.microsoft.com/office/powerpoint/2010/main" val="926710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65853" y="632818"/>
            <a:ext cx="8911687" cy="1280890"/>
          </a:xfrm>
        </p:spPr>
        <p:txBody>
          <a:bodyPr>
            <a:normAutofit/>
          </a:bodyPr>
          <a:lstStyle/>
          <a:p>
            <a:r>
              <a:rPr lang="sl-SI" sz="1600" b="1" dirty="0" smtClean="0">
                <a:solidFill>
                  <a:schemeClr val="accent3"/>
                </a:solidFill>
                <a:latin typeface="Arial" panose="020B0604020202020204" pitchFamily="34" charset="0"/>
                <a:cs typeface="Arial" panose="020B0604020202020204" pitchFamily="34" charset="0"/>
              </a:rPr>
              <a:t/>
            </a:r>
            <a:br>
              <a:rPr lang="sl-SI" sz="1600" b="1" dirty="0" smtClean="0">
                <a:solidFill>
                  <a:schemeClr val="accent3"/>
                </a:solidFill>
                <a:latin typeface="Arial" panose="020B0604020202020204" pitchFamily="34" charset="0"/>
                <a:cs typeface="Arial" panose="020B0604020202020204" pitchFamily="34" charset="0"/>
              </a:rPr>
            </a:br>
            <a:r>
              <a:rPr lang="sl-SI" sz="1600" b="1" dirty="0" smtClean="0">
                <a:solidFill>
                  <a:schemeClr val="accent3"/>
                </a:solidFill>
                <a:latin typeface="Arial" panose="020B0604020202020204" pitchFamily="34" charset="0"/>
                <a:cs typeface="Arial" panose="020B0604020202020204" pitchFamily="34" charset="0"/>
              </a:rPr>
              <a:t>Pozdravljen</a:t>
            </a:r>
            <a:r>
              <a:rPr lang="sl-SI" sz="1600" b="1" dirty="0">
                <a:solidFill>
                  <a:schemeClr val="accent3"/>
                </a:solidFill>
                <a:latin typeface="Arial" panose="020B0604020202020204" pitchFamily="34" charset="0"/>
                <a:cs typeface="Arial" panose="020B0604020202020204" pitchFamily="34" charset="0"/>
              </a:rPr>
              <a:t>/-a</a:t>
            </a:r>
            <a:r>
              <a:rPr lang="sl-SI" sz="1600" b="1" dirty="0" smtClean="0">
                <a:solidFill>
                  <a:schemeClr val="accent3"/>
                </a:solidFill>
                <a:latin typeface="Arial" panose="020B0604020202020204" pitchFamily="34" charset="0"/>
                <a:cs typeface="Arial" panose="020B0604020202020204" pitchFamily="34" charset="0"/>
              </a:rPr>
              <a:t>!</a:t>
            </a:r>
            <a:br>
              <a:rPr lang="sl-SI" sz="1600" b="1" dirty="0" smtClean="0">
                <a:solidFill>
                  <a:schemeClr val="accent3"/>
                </a:solidFill>
                <a:latin typeface="Arial" panose="020B0604020202020204" pitchFamily="34" charset="0"/>
                <a:cs typeface="Arial" panose="020B0604020202020204" pitchFamily="34" charset="0"/>
              </a:rPr>
            </a:br>
            <a:r>
              <a:rPr lang="sl-SI" sz="1600" b="1" dirty="0">
                <a:solidFill>
                  <a:schemeClr val="accent3"/>
                </a:solidFill>
                <a:latin typeface="Arial" panose="020B0604020202020204" pitchFamily="34" charset="0"/>
                <a:cs typeface="Arial" panose="020B0604020202020204" pitchFamily="34" charset="0"/>
              </a:rPr>
              <a:t/>
            </a:r>
            <a:br>
              <a:rPr lang="sl-SI" sz="1600" b="1" dirty="0">
                <a:solidFill>
                  <a:schemeClr val="accent3"/>
                </a:solidFill>
                <a:latin typeface="Arial" panose="020B0604020202020204" pitchFamily="34" charset="0"/>
                <a:cs typeface="Arial" panose="020B0604020202020204" pitchFamily="34" charset="0"/>
              </a:rPr>
            </a:br>
            <a:r>
              <a:rPr lang="sl-SI" sz="1600" b="1" dirty="0" smtClean="0">
                <a:solidFill>
                  <a:schemeClr val="accent3"/>
                </a:solidFill>
                <a:latin typeface="Arial" panose="020B0604020202020204" pitchFamily="34" charset="0"/>
                <a:cs typeface="Arial" panose="020B0604020202020204" pitchFamily="34" charset="0"/>
              </a:rPr>
              <a:t>Nadaljujva z delom. To uro bova posvetila obema vrstama gugalnic. </a:t>
            </a:r>
            <a:endParaRPr lang="sl-SI" sz="1600" dirty="0"/>
          </a:p>
        </p:txBody>
      </p:sp>
      <p:sp>
        <p:nvSpPr>
          <p:cNvPr id="3" name="Označba mesta vsebine 2"/>
          <p:cNvSpPr>
            <a:spLocks noGrp="1"/>
          </p:cNvSpPr>
          <p:nvPr>
            <p:ph idx="1"/>
          </p:nvPr>
        </p:nvSpPr>
        <p:spPr>
          <a:solidFill>
            <a:srgbClr val="FFFF00"/>
          </a:solidFill>
        </p:spPr>
        <p:txBody>
          <a:bodyPr/>
          <a:lstStyle/>
          <a:p>
            <a:pPr marL="0" indent="0">
              <a:buNone/>
            </a:pPr>
            <a:r>
              <a:rPr lang="sl-SI" b="1" u="sng" dirty="0">
                <a:solidFill>
                  <a:srgbClr val="FF0000"/>
                </a:solidFill>
                <a:latin typeface="Arial" panose="020B0604020202020204" pitchFamily="34" charset="0"/>
                <a:cs typeface="Arial" panose="020B0604020202020204" pitchFamily="34" charset="0"/>
              </a:rPr>
              <a:t>Tvoja naloga za to uro: </a:t>
            </a:r>
          </a:p>
          <a:p>
            <a:pPr>
              <a:buAutoNum type="arabicPeriod"/>
            </a:pPr>
            <a:r>
              <a:rPr lang="sl-SI" sz="2000" b="1" u="sng" dirty="0" smtClean="0">
                <a:latin typeface="Arial" panose="020B0604020202020204" pitchFamily="34" charset="0"/>
                <a:cs typeface="Arial" panose="020B0604020202020204" pitchFamily="34" charset="0"/>
              </a:rPr>
              <a:t>Vstopi </a:t>
            </a:r>
            <a:r>
              <a:rPr lang="sl-SI" sz="2000" b="1" u="sng" dirty="0">
                <a:latin typeface="Arial" panose="020B0604020202020204" pitchFamily="34" charset="0"/>
                <a:cs typeface="Arial" panose="020B0604020202020204" pitchFamily="34" charset="0"/>
              </a:rPr>
              <a:t>v interaktivno </a:t>
            </a:r>
            <a:r>
              <a:rPr lang="sl-SI" sz="2000" b="1" u="sng" dirty="0" smtClean="0">
                <a:latin typeface="Arial" panose="020B0604020202020204" pitchFamily="34" charset="0"/>
                <a:cs typeface="Arial" panose="020B0604020202020204" pitchFamily="34" charset="0"/>
              </a:rPr>
              <a:t>gradivo</a:t>
            </a:r>
          </a:p>
          <a:p>
            <a:pPr marL="0" indent="0">
              <a:buNone/>
            </a:pPr>
            <a:r>
              <a:rPr lang="sl-SI" b="1" dirty="0" smtClean="0">
                <a:latin typeface="Arial" panose="020B0604020202020204" pitchFamily="34" charset="0"/>
                <a:cs typeface="Arial" panose="020B0604020202020204" pitchFamily="34" charset="0"/>
              </a:rPr>
              <a:t>           </a:t>
            </a:r>
            <a:r>
              <a:rPr lang="sl-SI" dirty="0" smtClean="0">
                <a:latin typeface="Arial" panose="020B0604020202020204" pitchFamily="34" charset="0"/>
                <a:cs typeface="Arial" panose="020B0604020202020204" pitchFamily="34" charset="0"/>
              </a:rPr>
              <a:t>1. </a:t>
            </a:r>
            <a:r>
              <a:rPr lang="sl-SI" b="1" dirty="0" smtClean="0">
                <a:latin typeface="Arial" panose="020B0604020202020204" pitchFamily="34" charset="0"/>
                <a:cs typeface="Arial" panose="020B0604020202020204" pitchFamily="34" charset="0"/>
              </a:rPr>
              <a:t>Poglej filmčka: </a:t>
            </a:r>
          </a:p>
          <a:p>
            <a:pPr marL="0" indent="0">
              <a:buNone/>
            </a:pPr>
            <a:r>
              <a:rPr lang="sl-SI" i="1" dirty="0" smtClean="0">
                <a:latin typeface="Arial" panose="020B0604020202020204" pitchFamily="34" charset="0"/>
                <a:cs typeface="Arial" panose="020B0604020202020204" pitchFamily="34" charset="0"/>
              </a:rPr>
              <a:t>                     1. Kaj je sila?</a:t>
            </a:r>
          </a:p>
          <a:p>
            <a:pPr marL="0" indent="0">
              <a:buNone/>
            </a:pPr>
            <a:r>
              <a:rPr lang="sl-SI" i="1" dirty="0">
                <a:latin typeface="Arial" panose="020B0604020202020204" pitchFamily="34" charset="0"/>
                <a:cs typeface="Arial" panose="020B0604020202020204" pitchFamily="34" charset="0"/>
              </a:rPr>
              <a:t> </a:t>
            </a:r>
            <a:r>
              <a:rPr lang="sl-SI" i="1" dirty="0" smtClean="0">
                <a:latin typeface="Arial" panose="020B0604020202020204" pitchFamily="34" charset="0"/>
                <a:cs typeface="Arial" panose="020B0604020202020204" pitchFamily="34" charset="0"/>
              </a:rPr>
              <a:t>                     2. Kaj je trenje?  </a:t>
            </a:r>
          </a:p>
          <a:p>
            <a:pPr marL="0" indent="0">
              <a:buNone/>
            </a:pPr>
            <a:r>
              <a:rPr lang="sl-SI" i="1" dirty="0" smtClean="0">
                <a:latin typeface="Arial" panose="020B0604020202020204" pitchFamily="34" charset="0"/>
                <a:cs typeface="Arial" panose="020B0604020202020204" pitchFamily="34" charset="0"/>
              </a:rPr>
              <a:t>   </a:t>
            </a:r>
          </a:p>
          <a:p>
            <a:pPr marL="0" indent="0">
              <a:buNone/>
            </a:pPr>
            <a:r>
              <a:rPr lang="sl-SI" i="1" dirty="0">
                <a:latin typeface="Arial" panose="020B0604020202020204" pitchFamily="34" charset="0"/>
                <a:cs typeface="Arial" panose="020B0604020202020204" pitchFamily="34" charset="0"/>
              </a:rPr>
              <a:t> </a:t>
            </a:r>
            <a:r>
              <a:rPr lang="sl-SI" i="1" dirty="0" smtClean="0">
                <a:latin typeface="Arial" panose="020B0604020202020204" pitchFamily="34" charset="0"/>
                <a:cs typeface="Arial" panose="020B0604020202020204" pitchFamily="34" charset="0"/>
              </a:rPr>
              <a:t>          2. </a:t>
            </a:r>
            <a:r>
              <a:rPr lang="sl-SI" b="1" i="1" dirty="0" smtClean="0">
                <a:latin typeface="Arial" panose="020B0604020202020204" pitchFamily="34" charset="0"/>
                <a:cs typeface="Arial" panose="020B0604020202020204" pitchFamily="34" charset="0"/>
              </a:rPr>
              <a:t>Odpri galerijo fotografij, poglej prispevke.</a:t>
            </a:r>
            <a:endParaRPr lang="sl-SI" b="1" i="1" dirty="0"/>
          </a:p>
        </p:txBody>
      </p:sp>
    </p:spTree>
    <p:extLst>
      <p:ext uri="{BB962C8B-B14F-4D97-AF65-F5344CB8AC3E}">
        <p14:creationId xmlns:p14="http://schemas.microsoft.com/office/powerpoint/2010/main" val="2774473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92925" y="624110"/>
            <a:ext cx="8911687" cy="1213399"/>
          </a:xfrm>
        </p:spPr>
        <p:txBody>
          <a:bodyPr>
            <a:noAutofit/>
          </a:bodyPr>
          <a:lstStyle/>
          <a:p>
            <a:r>
              <a:rPr lang="sl-SI" sz="1600" dirty="0">
                <a:latin typeface="Arial" panose="020B0604020202020204" pitchFamily="34" charset="0"/>
                <a:cs typeface="Arial" panose="020B0604020202020204" pitchFamily="34" charset="0"/>
              </a:rPr>
              <a:t>V zvezek na novo stran </a:t>
            </a:r>
            <a:r>
              <a:rPr lang="sl-SI" sz="1600" b="1" dirty="0">
                <a:latin typeface="Arial" panose="020B0604020202020204" pitchFamily="34" charset="0"/>
                <a:cs typeface="Arial" panose="020B0604020202020204" pitchFamily="34" charset="0"/>
              </a:rPr>
              <a:t>napiši</a:t>
            </a:r>
            <a:r>
              <a:rPr lang="sl-SI" sz="1600" dirty="0">
                <a:latin typeface="Arial" panose="020B0604020202020204" pitchFamily="34" charset="0"/>
                <a:cs typeface="Arial" panose="020B0604020202020204" pitchFamily="34" charset="0"/>
              </a:rPr>
              <a:t> malo večji naslov </a:t>
            </a:r>
            <a:r>
              <a:rPr lang="sl-SI" sz="1600" b="1" dirty="0">
                <a:solidFill>
                  <a:srgbClr val="FF0000"/>
                </a:solidFill>
                <a:latin typeface="Arial" panose="020B0604020202020204" pitchFamily="34" charset="0"/>
                <a:cs typeface="Arial" panose="020B0604020202020204" pitchFamily="34" charset="0"/>
              </a:rPr>
              <a:t>RABA PREPROSTIH NAPRAV</a:t>
            </a:r>
            <a:r>
              <a:rPr lang="sl-SI" sz="1600" dirty="0">
                <a:latin typeface="Arial" panose="020B0604020202020204" pitchFamily="34" charset="0"/>
                <a:cs typeface="Arial" panose="020B0604020202020204" pitchFamily="34" charset="0"/>
              </a:rPr>
              <a:t> in manjši podnaslov </a:t>
            </a:r>
            <a:r>
              <a:rPr lang="sl-SI" sz="1600" b="1" dirty="0">
                <a:solidFill>
                  <a:srgbClr val="FF0000"/>
                </a:solidFill>
                <a:latin typeface="Arial" panose="020B0604020202020204" pitchFamily="34" charset="0"/>
                <a:cs typeface="Arial" panose="020B0604020202020204" pitchFamily="34" charset="0"/>
              </a:rPr>
              <a:t>Gugam se, gugaj se</a:t>
            </a:r>
            <a:r>
              <a:rPr lang="sl-SI" sz="1600" b="1" dirty="0">
                <a:latin typeface="Arial" panose="020B0604020202020204" pitchFamily="34" charset="0"/>
                <a:cs typeface="Arial" panose="020B0604020202020204" pitchFamily="34" charset="0"/>
              </a:rPr>
              <a:t>. </a:t>
            </a:r>
            <a:r>
              <a:rPr lang="sl-SI" sz="1600" dirty="0">
                <a:latin typeface="Arial" panose="020B0604020202020204" pitchFamily="34" charset="0"/>
                <a:cs typeface="Arial" panose="020B0604020202020204" pitchFamily="34" charset="0"/>
              </a:rPr>
              <a:t>Nato nariši obe gugalnici, </a:t>
            </a:r>
            <a:r>
              <a:rPr lang="sl-SI" sz="1600" dirty="0" smtClean="0">
                <a:latin typeface="Arial" panose="020B0604020202020204" pitchFamily="34" charset="0"/>
                <a:cs typeface="Arial" panose="020B0604020202020204" pitchFamily="34" charset="0"/>
              </a:rPr>
              <a:t>ju </a:t>
            </a:r>
            <a:r>
              <a:rPr lang="sl-SI" sz="1600" dirty="0">
                <a:latin typeface="Arial" panose="020B0604020202020204" pitchFamily="34" charset="0"/>
                <a:cs typeface="Arial" panose="020B0604020202020204" pitchFamily="34" charset="0"/>
              </a:rPr>
              <a:t>poimenuj (vsako čez pribl. 10 vrst) in napiši dele, tako kot je v </a:t>
            </a:r>
            <a:r>
              <a:rPr lang="sl-SI" sz="1600" dirty="0" smtClean="0">
                <a:latin typeface="Arial" panose="020B0604020202020204" pitchFamily="34" charset="0"/>
                <a:cs typeface="Arial" panose="020B0604020202020204" pitchFamily="34" charset="0"/>
              </a:rPr>
              <a:t>učbeniku oz. v IG v galeriji fotografij.</a:t>
            </a:r>
            <a:r>
              <a:rPr lang="sl-SI" sz="1600" dirty="0">
                <a:latin typeface="Arial" panose="020B0604020202020204" pitchFamily="34" charset="0"/>
                <a:cs typeface="Arial" panose="020B0604020202020204" pitchFamily="34" charset="0"/>
              </a:rPr>
              <a:t/>
            </a:r>
            <a:br>
              <a:rPr lang="sl-SI" sz="1600" dirty="0">
                <a:latin typeface="Arial" panose="020B0604020202020204" pitchFamily="34" charset="0"/>
                <a:cs typeface="Arial" panose="020B0604020202020204" pitchFamily="34" charset="0"/>
              </a:rPr>
            </a:br>
            <a:r>
              <a:rPr lang="sl-SI" sz="1600" dirty="0" smtClean="0">
                <a:latin typeface="Arial" panose="020B0604020202020204" pitchFamily="34" charset="0"/>
                <a:cs typeface="Arial" panose="020B0604020202020204" pitchFamily="34" charset="0"/>
              </a:rPr>
              <a:t/>
            </a:r>
            <a:br>
              <a:rPr lang="sl-SI" sz="1600" dirty="0" smtClean="0">
                <a:latin typeface="Arial" panose="020B0604020202020204" pitchFamily="34" charset="0"/>
                <a:cs typeface="Arial" panose="020B0604020202020204" pitchFamily="34" charset="0"/>
              </a:rPr>
            </a:br>
            <a:r>
              <a:rPr lang="sl-SI" sz="1600" dirty="0" smtClean="0">
                <a:latin typeface="Arial" panose="020B0604020202020204" pitchFamily="34" charset="0"/>
                <a:cs typeface="Arial" panose="020B0604020202020204" pitchFamily="34" charset="0"/>
              </a:rPr>
              <a:t>Npr.:</a:t>
            </a:r>
            <a:endParaRPr lang="sl-SI" sz="1600" dirty="0">
              <a:latin typeface="Arial" panose="020B0604020202020204" pitchFamily="34" charset="0"/>
              <a:cs typeface="Arial" panose="020B0604020202020204" pitchFamily="34" charset="0"/>
            </a:endParaRPr>
          </a:p>
        </p:txBody>
      </p:sp>
      <p:sp>
        <p:nvSpPr>
          <p:cNvPr id="3" name="Označba mesta vsebine 2"/>
          <p:cNvSpPr>
            <a:spLocks noGrp="1"/>
          </p:cNvSpPr>
          <p:nvPr>
            <p:ph idx="1"/>
          </p:nvPr>
        </p:nvSpPr>
        <p:spPr>
          <a:xfrm>
            <a:off x="2589212" y="2133599"/>
            <a:ext cx="8915400" cy="4554583"/>
          </a:xfrm>
        </p:spPr>
        <p:txBody>
          <a:bodyPr>
            <a:normAutofit/>
          </a:bodyPr>
          <a:lstStyle/>
          <a:p>
            <a:pPr marL="0" indent="0" algn="ctr">
              <a:buNone/>
            </a:pPr>
            <a:r>
              <a:rPr lang="sl-SI" sz="1600" b="1" dirty="0" smtClean="0">
                <a:solidFill>
                  <a:srgbClr val="FF0000"/>
                </a:solidFill>
              </a:rPr>
              <a:t>NIHALNA gugalnica</a:t>
            </a:r>
            <a:endParaRPr lang="sl-SI" sz="1600" b="1" dirty="0">
              <a:solidFill>
                <a:srgbClr val="FF0000"/>
              </a:solidFill>
            </a:endParaRPr>
          </a:p>
        </p:txBody>
      </p:sp>
      <p:pic>
        <p:nvPicPr>
          <p:cNvPr id="4" name="irc_mi" descr="http://eucbeniki.sio.si/test/iucbeniki/nit5/1389/DELI_NIHALKE.png">
            <a:hlinkClick r:id="rId2"/>
          </p:cNvPr>
          <p:cNvPicPr/>
          <p:nvPr/>
        </p:nvPicPr>
        <p:blipFill>
          <a:blip r:embed="rId3" cstate="print"/>
          <a:srcRect/>
          <a:stretch>
            <a:fillRect/>
          </a:stretch>
        </p:blipFill>
        <p:spPr bwMode="auto">
          <a:xfrm>
            <a:off x="4521426" y="3025101"/>
            <a:ext cx="5050972" cy="3114721"/>
          </a:xfrm>
          <a:prstGeom prst="rect">
            <a:avLst/>
          </a:prstGeom>
          <a:noFill/>
          <a:ln w="9525">
            <a:noFill/>
            <a:miter lim="800000"/>
            <a:headEnd/>
            <a:tailEnd/>
          </a:ln>
        </p:spPr>
      </p:pic>
    </p:spTree>
    <p:extLst>
      <p:ext uri="{BB962C8B-B14F-4D97-AF65-F5344CB8AC3E}">
        <p14:creationId xmlns:p14="http://schemas.microsoft.com/office/powerpoint/2010/main" val="4061634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92925" y="624110"/>
            <a:ext cx="8911687" cy="1254932"/>
          </a:xfrm>
        </p:spPr>
        <p:txBody>
          <a:bodyPr>
            <a:normAutofit fontScale="90000"/>
          </a:bodyPr>
          <a:lstStyle/>
          <a:p>
            <a:r>
              <a:rPr lang="sl-SI" sz="1600" b="1" dirty="0" smtClean="0">
                <a:solidFill>
                  <a:srgbClr val="FF0000"/>
                </a:solidFill>
                <a:latin typeface="Arial" panose="020B0604020202020204" pitchFamily="34" charset="0"/>
                <a:cs typeface="Arial" panose="020B0604020202020204" pitchFamily="34" charset="0"/>
              </a:rPr>
              <a:t/>
            </a:r>
            <a:br>
              <a:rPr lang="sl-SI" sz="1600" b="1" dirty="0" smtClean="0">
                <a:solidFill>
                  <a:srgbClr val="FF0000"/>
                </a:solidFill>
                <a:latin typeface="Arial" panose="020B0604020202020204" pitchFamily="34" charset="0"/>
                <a:cs typeface="Arial" panose="020B0604020202020204" pitchFamily="34" charset="0"/>
              </a:rPr>
            </a:br>
            <a:r>
              <a:rPr lang="sl-SI" sz="1600" dirty="0" smtClean="0">
                <a:latin typeface="Arial" panose="020B0604020202020204" pitchFamily="34" charset="0"/>
                <a:cs typeface="Arial" panose="020B0604020202020204" pitchFamily="34" charset="0"/>
              </a:rPr>
              <a:t>Izziv</a:t>
            </a:r>
            <a:r>
              <a:rPr lang="sl-SI" sz="1600" dirty="0">
                <a:latin typeface="Arial" panose="020B0604020202020204" pitchFamily="34" charset="0"/>
                <a:cs typeface="Arial" panose="020B0604020202020204" pitchFamily="34" charset="0"/>
              </a:rPr>
              <a:t>: Kateri del </a:t>
            </a:r>
            <a:r>
              <a:rPr lang="sl-SI" sz="1600" dirty="0" err="1">
                <a:latin typeface="Arial" panose="020B0604020202020204" pitchFamily="34" charset="0"/>
                <a:cs typeface="Arial" panose="020B0604020202020204" pitchFamily="34" charset="0"/>
              </a:rPr>
              <a:t>prevesne</a:t>
            </a:r>
            <a:r>
              <a:rPr lang="sl-SI" sz="1600" dirty="0">
                <a:latin typeface="Arial" panose="020B0604020202020204" pitchFamily="34" charset="0"/>
                <a:cs typeface="Arial" panose="020B0604020202020204" pitchFamily="34" charset="0"/>
              </a:rPr>
              <a:t> gugalnice </a:t>
            </a:r>
            <a:r>
              <a:rPr lang="sl-SI" sz="1600" dirty="0" smtClean="0">
                <a:latin typeface="Arial" panose="020B0604020202020204" pitchFamily="34" charset="0"/>
                <a:cs typeface="Arial" panose="020B0604020202020204" pitchFamily="34" charset="0"/>
              </a:rPr>
              <a:t>na spodnji skici manjka? </a:t>
            </a:r>
            <a:r>
              <a:rPr lang="sl-SI" sz="1600" b="1" dirty="0" smtClean="0">
                <a:latin typeface="Arial" panose="020B0604020202020204" pitchFamily="34" charset="0"/>
                <a:cs typeface="Arial" panose="020B0604020202020204" pitchFamily="34" charset="0"/>
              </a:rPr>
              <a:t>Dopiši </a:t>
            </a:r>
            <a:r>
              <a:rPr lang="sl-SI" sz="1600" b="1" dirty="0">
                <a:latin typeface="Arial" panose="020B0604020202020204" pitchFamily="34" charset="0"/>
                <a:cs typeface="Arial" panose="020B0604020202020204" pitchFamily="34" charset="0"/>
              </a:rPr>
              <a:t>ga v svoj </a:t>
            </a:r>
            <a:r>
              <a:rPr lang="sl-SI" sz="1600" b="1" dirty="0" smtClean="0">
                <a:latin typeface="Arial" panose="020B0604020202020204" pitchFamily="34" charset="0"/>
                <a:cs typeface="Arial" panose="020B0604020202020204" pitchFamily="34" charset="0"/>
              </a:rPr>
              <a:t>zapis.</a:t>
            </a:r>
            <a:br>
              <a:rPr lang="sl-SI" sz="1600" b="1" dirty="0" smtClean="0">
                <a:latin typeface="Arial" panose="020B0604020202020204" pitchFamily="34" charset="0"/>
                <a:cs typeface="Arial" panose="020B0604020202020204" pitchFamily="34" charset="0"/>
              </a:rPr>
            </a:br>
            <a:r>
              <a:rPr lang="sl-SI" sz="1600" b="1" dirty="0">
                <a:latin typeface="Arial" panose="020B0604020202020204" pitchFamily="34" charset="0"/>
                <a:cs typeface="Arial" panose="020B0604020202020204" pitchFamily="34" charset="0"/>
              </a:rPr>
              <a:t/>
            </a:r>
            <a:br>
              <a:rPr lang="sl-SI" sz="1600" b="1" dirty="0">
                <a:latin typeface="Arial" panose="020B0604020202020204" pitchFamily="34" charset="0"/>
                <a:cs typeface="Arial" panose="020B0604020202020204" pitchFamily="34" charset="0"/>
              </a:rPr>
            </a:br>
            <a:r>
              <a:rPr lang="sl-SI" sz="1600" dirty="0" smtClean="0">
                <a:latin typeface="Arial" panose="020B0604020202020204" pitchFamily="34" charset="0"/>
                <a:cs typeface="Arial" panose="020B0604020202020204" pitchFamily="34" charset="0"/>
              </a:rPr>
              <a:t>     </a:t>
            </a:r>
            <a:br>
              <a:rPr lang="sl-SI" sz="1600" dirty="0" smtClean="0">
                <a:latin typeface="Arial" panose="020B0604020202020204" pitchFamily="34" charset="0"/>
                <a:cs typeface="Arial" panose="020B0604020202020204" pitchFamily="34" charset="0"/>
              </a:rPr>
            </a:br>
            <a:r>
              <a:rPr lang="sl-SI" sz="1800" b="1" dirty="0">
                <a:solidFill>
                  <a:srgbClr val="FF0000"/>
                </a:solidFill>
                <a:latin typeface="Arial" panose="020B0604020202020204" pitchFamily="34" charset="0"/>
                <a:cs typeface="Arial" panose="020B0604020202020204" pitchFamily="34" charset="0"/>
              </a:rPr>
              <a:t> </a:t>
            </a:r>
            <a:r>
              <a:rPr lang="sl-SI" sz="1800" b="1" dirty="0" smtClean="0">
                <a:solidFill>
                  <a:srgbClr val="FF0000"/>
                </a:solidFill>
                <a:latin typeface="Arial" panose="020B0604020202020204" pitchFamily="34" charset="0"/>
                <a:cs typeface="Arial" panose="020B0604020202020204" pitchFamily="34" charset="0"/>
              </a:rPr>
              <a:t>                                                             PREVESNA gugalnica</a:t>
            </a:r>
            <a:endParaRPr lang="sl-SI" sz="1800" b="1" dirty="0">
              <a:solidFill>
                <a:srgbClr val="FF0000"/>
              </a:solidFill>
              <a:latin typeface="Arial" panose="020B0604020202020204" pitchFamily="34" charset="0"/>
              <a:cs typeface="Arial" panose="020B0604020202020204" pitchFamily="34" charset="0"/>
            </a:endParaRPr>
          </a:p>
        </p:txBody>
      </p:sp>
      <p:pic>
        <p:nvPicPr>
          <p:cNvPr id="4" name="Označba mesta vsebine 3"/>
          <p:cNvPicPr>
            <a:picLocks noGrp="1"/>
          </p:cNvPicPr>
          <p:nvPr>
            <p:ph idx="1"/>
          </p:nvPr>
        </p:nvPicPr>
        <p:blipFill>
          <a:blip r:embed="rId2" cstate="print"/>
          <a:srcRect/>
          <a:stretch>
            <a:fillRect/>
          </a:stretch>
        </p:blipFill>
        <p:spPr bwMode="auto">
          <a:xfrm>
            <a:off x="3135085" y="2159725"/>
            <a:ext cx="8199455" cy="4160687"/>
          </a:xfrm>
          <a:prstGeom prst="rect">
            <a:avLst/>
          </a:prstGeom>
          <a:noFill/>
          <a:ln w="9525">
            <a:noFill/>
            <a:miter lim="800000"/>
            <a:headEnd/>
            <a:tailEnd/>
          </a:ln>
        </p:spPr>
      </p:pic>
    </p:spTree>
    <p:extLst>
      <p:ext uri="{BB962C8B-B14F-4D97-AF65-F5344CB8AC3E}">
        <p14:creationId xmlns:p14="http://schemas.microsoft.com/office/powerpoint/2010/main" val="660300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
            </a:r>
            <a:br>
              <a:rPr lang="sl-SI" dirty="0" smtClean="0"/>
            </a:br>
            <a:r>
              <a:rPr lang="sl-SI" sz="1800" b="1" dirty="0" smtClean="0">
                <a:latin typeface="Arial" panose="020B0604020202020204" pitchFamily="34" charset="0"/>
                <a:cs typeface="Arial" panose="020B0604020202020204" pitchFamily="34" charset="0"/>
              </a:rPr>
              <a:t>V zvezek zapiši še: </a:t>
            </a:r>
            <a:endParaRPr lang="sl-SI" sz="1800" b="1" dirty="0">
              <a:latin typeface="Arial" panose="020B0604020202020204" pitchFamily="34" charset="0"/>
              <a:cs typeface="Arial" panose="020B0604020202020204" pitchFamily="34" charset="0"/>
            </a:endParaRPr>
          </a:p>
        </p:txBody>
      </p:sp>
      <p:sp>
        <p:nvSpPr>
          <p:cNvPr id="3" name="Označba mesta vsebine 2"/>
          <p:cNvSpPr>
            <a:spLocks noGrp="1"/>
          </p:cNvSpPr>
          <p:nvPr>
            <p:ph idx="1"/>
          </p:nvPr>
        </p:nvSpPr>
        <p:spPr/>
        <p:txBody>
          <a:bodyPr/>
          <a:lstStyle/>
          <a:p>
            <a:pPr marL="0" indent="0">
              <a:buNone/>
            </a:pPr>
            <a:r>
              <a:rPr lang="sl-SI" sz="2000" b="1" dirty="0">
                <a:solidFill>
                  <a:srgbClr val="FF0000"/>
                </a:solidFill>
                <a:latin typeface="Arial" panose="020B0604020202020204" pitchFamily="34" charset="0"/>
                <a:cs typeface="Arial" panose="020B0604020202020204" pitchFamily="34" charset="0"/>
              </a:rPr>
              <a:t>Telo je v ravnovesju, kadar miruje ali se giblje enakomerno. </a:t>
            </a:r>
            <a:endParaRPr lang="sl-SI" sz="2000" b="1" dirty="0" smtClean="0">
              <a:solidFill>
                <a:srgbClr val="FF0000"/>
              </a:solidFill>
              <a:latin typeface="Arial" panose="020B0604020202020204" pitchFamily="34" charset="0"/>
              <a:cs typeface="Arial" panose="020B0604020202020204" pitchFamily="34" charset="0"/>
            </a:endParaRPr>
          </a:p>
          <a:p>
            <a:pPr marL="0" indent="0">
              <a:buNone/>
            </a:pPr>
            <a:r>
              <a:rPr lang="sl-SI" sz="2000" b="1" dirty="0" smtClean="0">
                <a:solidFill>
                  <a:srgbClr val="FF0000"/>
                </a:solidFill>
                <a:latin typeface="Arial" panose="020B0604020202020204" pitchFamily="34" charset="0"/>
                <a:cs typeface="Arial" panose="020B0604020202020204" pitchFamily="34" charset="0"/>
              </a:rPr>
              <a:t>Gugalnica </a:t>
            </a:r>
            <a:r>
              <a:rPr lang="sl-SI" sz="2000" b="1" dirty="0" err="1">
                <a:solidFill>
                  <a:srgbClr val="FF0000"/>
                </a:solidFill>
                <a:latin typeface="Arial" panose="020B0604020202020204" pitchFamily="34" charset="0"/>
                <a:cs typeface="Arial" panose="020B0604020202020204" pitchFamily="34" charset="0"/>
              </a:rPr>
              <a:t>prevesnica</a:t>
            </a:r>
            <a:r>
              <a:rPr lang="sl-SI" sz="2000" b="1" dirty="0">
                <a:solidFill>
                  <a:srgbClr val="FF0000"/>
                </a:solidFill>
                <a:latin typeface="Arial" panose="020B0604020202020204" pitchFamily="34" charset="0"/>
                <a:cs typeface="Arial" panose="020B0604020202020204" pitchFamily="34" charset="0"/>
              </a:rPr>
              <a:t> je v ravnovesni legi, ko je nihalna deska v vodoravnem položaju.</a:t>
            </a:r>
          </a:p>
          <a:p>
            <a:pPr marL="0" indent="0">
              <a:buNone/>
            </a:pPr>
            <a:endParaRPr lang="sl-SI" sz="2000" dirty="0" smtClean="0">
              <a:solidFill>
                <a:srgbClr val="FF0000"/>
              </a:solidFill>
              <a:latin typeface="Arial" panose="020B0604020202020204" pitchFamily="34" charset="0"/>
              <a:cs typeface="Arial" panose="020B0604020202020204" pitchFamily="34" charset="0"/>
            </a:endParaRPr>
          </a:p>
          <a:p>
            <a:pPr marL="0" indent="0">
              <a:buNone/>
            </a:pPr>
            <a:endParaRPr lang="sl-SI" sz="2000" dirty="0">
              <a:solidFill>
                <a:srgbClr val="FF0000"/>
              </a:solidFill>
              <a:latin typeface="Arial" panose="020B0604020202020204" pitchFamily="34" charset="0"/>
              <a:cs typeface="Arial" panose="020B0604020202020204" pitchFamily="34" charset="0"/>
            </a:endParaRPr>
          </a:p>
          <a:p>
            <a:pPr marL="0" indent="0">
              <a:buNone/>
            </a:pPr>
            <a:r>
              <a:rPr lang="sl-SI" sz="2000" dirty="0"/>
              <a:t>Naloga: </a:t>
            </a:r>
            <a:br>
              <a:rPr lang="sl-SI" sz="2000" dirty="0"/>
            </a:br>
            <a:r>
              <a:rPr lang="sl-SI" sz="2000" dirty="0"/>
              <a:t>Pri </a:t>
            </a:r>
            <a:r>
              <a:rPr lang="sl-SI" sz="2000" dirty="0" err="1"/>
              <a:t>prevesni</a:t>
            </a:r>
            <a:r>
              <a:rPr lang="sl-SI" sz="2000" dirty="0"/>
              <a:t> gugalnici se včasih ne moremo gugati. Zakaj? </a:t>
            </a:r>
            <a:r>
              <a:rPr lang="sl-SI" sz="2000" i="1" dirty="0"/>
              <a:t>Ker otroka nista približno enake teže. </a:t>
            </a:r>
            <a:r>
              <a:rPr lang="sl-SI" sz="2000" dirty="0"/>
              <a:t>Kaj potem naredimo?</a:t>
            </a:r>
            <a:br>
              <a:rPr lang="sl-SI" sz="2000" dirty="0"/>
            </a:br>
            <a:endParaRPr lang="sl-SI" sz="2000"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4202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25659" y="644207"/>
            <a:ext cx="8911687" cy="1280890"/>
          </a:xfrm>
        </p:spPr>
        <p:txBody>
          <a:bodyPr>
            <a:normAutofit/>
          </a:bodyPr>
          <a:lstStyle/>
          <a:p>
            <a:r>
              <a:rPr lang="sl-SI" sz="1600" dirty="0" smtClean="0">
                <a:latin typeface="Arial" panose="020B0604020202020204" pitchFamily="34" charset="0"/>
                <a:cs typeface="Arial" panose="020B0604020202020204" pitchFamily="34" charset="0"/>
              </a:rPr>
              <a:t/>
            </a:r>
            <a:br>
              <a:rPr lang="sl-SI" sz="1600" dirty="0" smtClean="0">
                <a:latin typeface="Arial" panose="020B0604020202020204" pitchFamily="34" charset="0"/>
                <a:cs typeface="Arial" panose="020B0604020202020204" pitchFamily="34" charset="0"/>
              </a:rPr>
            </a:br>
            <a:r>
              <a:rPr lang="sl-SI" sz="1600" dirty="0">
                <a:latin typeface="Arial" panose="020B0604020202020204" pitchFamily="34" charset="0"/>
                <a:cs typeface="Arial" panose="020B0604020202020204" pitchFamily="34" charset="0"/>
              </a:rPr>
              <a:t/>
            </a:r>
            <a:br>
              <a:rPr lang="sl-SI" sz="1600" dirty="0">
                <a:latin typeface="Arial" panose="020B0604020202020204" pitchFamily="34" charset="0"/>
                <a:cs typeface="Arial" panose="020B0604020202020204" pitchFamily="34" charset="0"/>
              </a:rPr>
            </a:br>
            <a:r>
              <a:rPr lang="sl-SI" sz="1800" b="1" dirty="0" smtClean="0">
                <a:latin typeface="Arial" panose="020B0604020202020204" pitchFamily="34" charset="0"/>
                <a:cs typeface="Arial" panose="020B0604020202020204" pitchFamily="34" charset="0"/>
              </a:rPr>
              <a:t>Izziv za konec:</a:t>
            </a:r>
            <a:endParaRPr lang="sl-SI" sz="1800" b="1" dirty="0">
              <a:latin typeface="Arial" panose="020B0604020202020204" pitchFamily="34" charset="0"/>
              <a:cs typeface="Arial" panose="020B0604020202020204" pitchFamily="34" charset="0"/>
            </a:endParaRPr>
          </a:p>
        </p:txBody>
      </p:sp>
      <p:sp>
        <p:nvSpPr>
          <p:cNvPr id="3" name="Označba mesta vsebine 2"/>
          <p:cNvSpPr>
            <a:spLocks noGrp="1"/>
          </p:cNvSpPr>
          <p:nvPr>
            <p:ph idx="1"/>
          </p:nvPr>
        </p:nvSpPr>
        <p:spPr/>
        <p:txBody>
          <a:bodyPr/>
          <a:lstStyle/>
          <a:p>
            <a:pPr marL="0" indent="0">
              <a:buNone/>
            </a:pPr>
            <a:r>
              <a:rPr lang="sl-SI" b="1" u="sng" dirty="0">
                <a:solidFill>
                  <a:srgbClr val="FF0000"/>
                </a:solidFill>
              </a:rPr>
              <a:t>P</a:t>
            </a:r>
            <a:r>
              <a:rPr lang="sl-SI" b="1" u="sng" dirty="0" smtClean="0">
                <a:solidFill>
                  <a:srgbClr val="FF0000"/>
                </a:solidFill>
              </a:rPr>
              <a:t>reveri svoje znanje o </a:t>
            </a:r>
            <a:r>
              <a:rPr lang="sl-SI" b="1" u="sng" dirty="0" err="1" smtClean="0">
                <a:solidFill>
                  <a:srgbClr val="FF0000"/>
                </a:solidFill>
              </a:rPr>
              <a:t>prevesni</a:t>
            </a:r>
            <a:r>
              <a:rPr lang="sl-SI" b="1" u="sng" dirty="0" smtClean="0">
                <a:solidFill>
                  <a:srgbClr val="FF0000"/>
                </a:solidFill>
              </a:rPr>
              <a:t> gugalnici, </a:t>
            </a:r>
            <a:r>
              <a:rPr lang="sl-SI" u="sng" dirty="0" smtClean="0">
                <a:solidFill>
                  <a:srgbClr val="FF0000"/>
                </a:solidFill>
              </a:rPr>
              <a:t>na povezavi:</a:t>
            </a:r>
          </a:p>
          <a:p>
            <a:pPr marL="0" indent="0">
              <a:buNone/>
            </a:pPr>
            <a:r>
              <a:rPr lang="sl-SI" u="sng" dirty="0" smtClean="0">
                <a:hlinkClick r:id="rId2"/>
              </a:rPr>
              <a:t>https</a:t>
            </a:r>
            <a:r>
              <a:rPr lang="sl-SI" u="sng" dirty="0">
                <a:hlinkClick r:id="rId2"/>
              </a:rPr>
              <a:t>://</a:t>
            </a:r>
            <a:r>
              <a:rPr lang="sl-SI" u="sng" dirty="0" smtClean="0">
                <a:hlinkClick r:id="rId2"/>
              </a:rPr>
              <a:t>eucbeniki.sio.si/nit5/1391/index1.html</a:t>
            </a:r>
            <a:endParaRPr lang="sl-SI" u="sng" dirty="0">
              <a:hlinkClick r:id="rId2"/>
            </a:endParaRPr>
          </a:p>
          <a:p>
            <a:pPr marL="0" indent="0">
              <a:buNone/>
            </a:pPr>
            <a:endParaRPr lang="sl-SI" u="sng" dirty="0" smtClean="0">
              <a:hlinkClick r:id="rId2"/>
            </a:endParaRPr>
          </a:p>
          <a:p>
            <a:pPr marL="0" indent="0">
              <a:buNone/>
            </a:pPr>
            <a:r>
              <a:rPr lang="sl-SI" i="1" dirty="0" smtClean="0"/>
              <a:t>Kako je šlo?</a:t>
            </a:r>
          </a:p>
          <a:p>
            <a:pPr marL="0" indent="0">
              <a:buNone/>
            </a:pPr>
            <a:r>
              <a:rPr lang="sl-SI" i="1" dirty="0" smtClean="0"/>
              <a:t>V </a:t>
            </a:r>
            <a:r>
              <a:rPr lang="sl-SI" i="1" dirty="0"/>
              <a:t>teh sončnih dneh se tudi ti kaj gugaj, če imaš kakšni izmed gugalnic doma, </a:t>
            </a:r>
            <a:r>
              <a:rPr lang="sl-SI" i="1" dirty="0" smtClean="0"/>
              <a:t>kajti </a:t>
            </a:r>
            <a:r>
              <a:rPr lang="sl-SI" i="1" dirty="0"/>
              <a:t>otroška igrišča še niso odprta, zato to spoštuj. Pazi na </a:t>
            </a:r>
            <a:r>
              <a:rPr lang="sl-SI" i="1" dirty="0" smtClean="0"/>
              <a:t>varnost!</a:t>
            </a:r>
          </a:p>
          <a:p>
            <a:pPr marL="0" indent="0">
              <a:buNone/>
            </a:pPr>
            <a:endParaRPr lang="sl-SI" dirty="0"/>
          </a:p>
          <a:p>
            <a:pPr marL="0" indent="0">
              <a:buNone/>
            </a:pPr>
            <a:endParaRPr lang="sl-SI" dirty="0" smtClean="0"/>
          </a:p>
          <a:p>
            <a:pPr marL="0" indent="0">
              <a:buNone/>
            </a:pPr>
            <a:r>
              <a:rPr lang="sl-SI" i="1" dirty="0" smtClean="0"/>
              <a:t>To je to!  </a:t>
            </a:r>
            <a:endParaRPr lang="sl-SI" i="1" dirty="0"/>
          </a:p>
        </p:txBody>
      </p:sp>
      <p:sp>
        <p:nvSpPr>
          <p:cNvPr id="4" name="Smeško 3"/>
          <p:cNvSpPr/>
          <p:nvPr/>
        </p:nvSpPr>
        <p:spPr>
          <a:xfrm>
            <a:off x="3765453" y="4774308"/>
            <a:ext cx="914400" cy="914400"/>
          </a:xfrm>
          <a:prstGeom prst="smileyFace">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sl-SI">
              <a:ln>
                <a:solidFill>
                  <a:sysClr val="windowText" lastClr="000000"/>
                </a:solidFill>
              </a:ln>
              <a:solidFill>
                <a:schemeClr val="accent5"/>
              </a:solidFill>
            </a:endParaRPr>
          </a:p>
        </p:txBody>
      </p:sp>
    </p:spTree>
    <p:extLst>
      <p:ext uri="{BB962C8B-B14F-4D97-AF65-F5344CB8AC3E}">
        <p14:creationId xmlns:p14="http://schemas.microsoft.com/office/powerpoint/2010/main" val="714395280"/>
      </p:ext>
    </p:extLst>
  </p:cSld>
  <p:clrMapOvr>
    <a:masterClrMapping/>
  </p:clrMapOvr>
</p:sld>
</file>

<file path=ppt/theme/theme1.xml><?xml version="1.0" encoding="utf-8"?>
<a:theme xmlns:a="http://schemas.openxmlformats.org/drawingml/2006/main" name="Šelest">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132</TotalTime>
  <Words>137</Words>
  <Application>Microsoft Office PowerPoint</Application>
  <PresentationFormat>Širokozaslonsko</PresentationFormat>
  <Paragraphs>28</Paragraphs>
  <Slides>6</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6</vt:i4>
      </vt:variant>
    </vt:vector>
  </HeadingPairs>
  <TitlesOfParts>
    <vt:vector size="10" baseType="lpstr">
      <vt:lpstr>Arial</vt:lpstr>
      <vt:lpstr>Century Gothic</vt:lpstr>
      <vt:lpstr>Wingdings 3</vt:lpstr>
      <vt:lpstr>Šelest</vt:lpstr>
      <vt:lpstr>Raba preprostih naprav</vt:lpstr>
      <vt:lpstr> Pozdravljen/-a!  Nadaljujva z delom. To uro bova posvetila obema vrstama gugalnic. </vt:lpstr>
      <vt:lpstr>V zvezek na novo stran napiši malo večji naslov RABA PREPROSTIH NAPRAV in manjši podnaslov Gugam se, gugaj se. Nato nariši obe gugalnici, ju poimenuj (vsako čez pribl. 10 vrst) in napiši dele, tako kot je v učbeniku oz. v IG v galeriji fotografij.  Npr.:</vt:lpstr>
      <vt:lpstr> Izziv: Kateri del prevesne gugalnice na spodnji skici manjka? Dopiši ga v svoj zapis.                                                                      PREVESNA gugalnica</vt:lpstr>
      <vt:lpstr> V zvezek zapiši še: </vt:lpstr>
      <vt:lpstr>  Izziv za konec:</vt:lpstr>
    </vt:vector>
  </TitlesOfParts>
  <Company>MIZS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nevarnih snoveh</dc:title>
  <dc:creator>Uporabnik</dc:creator>
  <cp:lastModifiedBy>Uporabnik</cp:lastModifiedBy>
  <cp:revision>19</cp:revision>
  <dcterms:created xsi:type="dcterms:W3CDTF">2020-04-20T11:36:24Z</dcterms:created>
  <dcterms:modified xsi:type="dcterms:W3CDTF">2020-04-22T17:05:31Z</dcterms:modified>
</cp:coreProperties>
</file>