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1" r:id="rId4"/>
    <p:sldId id="26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Kliknite, da uredite slog podnaslova matrice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Vsebina z naslovom">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B61BEF0D-F0BB-DE4B-95CE-6DB70DBA9567}" type="datetimeFigureOut">
              <a:rPr lang="en-US" dirty="0"/>
              <a:pPr/>
              <a:t>5/5/2020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5/5/2020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a:xfrm>
            <a:off x="2589213" y="1088571"/>
            <a:ext cx="8915399" cy="957943"/>
          </a:xfrm>
        </p:spPr>
        <p:txBody>
          <a:bodyPr>
            <a:normAutofit/>
          </a:bodyPr>
          <a:lstStyle/>
          <a:p>
            <a:pPr algn="ctr"/>
            <a:r>
              <a:rPr lang="sl-SI" sz="4000" b="1" dirty="0" smtClean="0">
                <a:solidFill>
                  <a:schemeClr val="tx1"/>
                </a:solidFill>
              </a:rPr>
              <a:t>Raba preprostih naprav</a:t>
            </a:r>
            <a:endParaRPr lang="sl-SI" sz="4000" b="1" dirty="0">
              <a:solidFill>
                <a:schemeClr val="tx1"/>
              </a:solidFill>
            </a:endParaRPr>
          </a:p>
        </p:txBody>
      </p:sp>
      <p:sp>
        <p:nvSpPr>
          <p:cNvPr id="3" name="Podnaslov 2"/>
          <p:cNvSpPr>
            <a:spLocks noGrp="1"/>
          </p:cNvSpPr>
          <p:nvPr>
            <p:ph type="subTitle" idx="1"/>
          </p:nvPr>
        </p:nvSpPr>
        <p:spPr/>
        <p:txBody>
          <a:bodyPr>
            <a:normAutofit/>
          </a:bodyPr>
          <a:lstStyle/>
          <a:p>
            <a:pPr algn="ctr"/>
            <a:r>
              <a:rPr lang="sl-SI" sz="6000" b="1" dirty="0" smtClean="0">
                <a:solidFill>
                  <a:srgbClr val="FF0000"/>
                </a:solidFill>
              </a:rPr>
              <a:t>Uporabi vzvod- </a:t>
            </a:r>
            <a:r>
              <a:rPr lang="sl-SI" sz="4000" dirty="0">
                <a:solidFill>
                  <a:srgbClr val="FF0000"/>
                </a:solidFill>
              </a:rPr>
              <a:t>2</a:t>
            </a:r>
            <a:r>
              <a:rPr lang="sl-SI" sz="4000" dirty="0" smtClean="0">
                <a:solidFill>
                  <a:srgbClr val="FF0000"/>
                </a:solidFill>
              </a:rPr>
              <a:t>. </a:t>
            </a:r>
            <a:r>
              <a:rPr lang="sl-SI" sz="4000" dirty="0">
                <a:solidFill>
                  <a:srgbClr val="FF0000"/>
                </a:solidFill>
              </a:rPr>
              <a:t>del</a:t>
            </a:r>
          </a:p>
        </p:txBody>
      </p:sp>
    </p:spTree>
    <p:extLst>
      <p:ext uri="{BB962C8B-B14F-4D97-AF65-F5344CB8AC3E}">
        <p14:creationId xmlns:p14="http://schemas.microsoft.com/office/powerpoint/2010/main" val="9267106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592925" y="624109"/>
            <a:ext cx="8911687" cy="1553033"/>
          </a:xfrm>
        </p:spPr>
        <p:txBody>
          <a:bodyPr>
            <a:normAutofit/>
          </a:bodyPr>
          <a:lstStyle/>
          <a:p>
            <a:r>
              <a:rPr lang="sl-SI" sz="1800" b="1" dirty="0">
                <a:solidFill>
                  <a:schemeClr val="tx1"/>
                </a:solidFill>
                <a:latin typeface="Arial" panose="020B0604020202020204" pitchFamily="34" charset="0"/>
                <a:cs typeface="Arial" panose="020B0604020202020204" pitchFamily="34" charset="0"/>
              </a:rPr>
              <a:t>Pozdravljen/-a!</a:t>
            </a:r>
            <a:br>
              <a:rPr lang="sl-SI" sz="1800" b="1" dirty="0">
                <a:solidFill>
                  <a:schemeClr val="tx1"/>
                </a:solidFill>
                <a:latin typeface="Arial" panose="020B0604020202020204" pitchFamily="34" charset="0"/>
                <a:cs typeface="Arial" panose="020B0604020202020204" pitchFamily="34" charset="0"/>
              </a:rPr>
            </a:br>
            <a:r>
              <a:rPr lang="sl-SI" sz="1800" b="1" dirty="0" smtClean="0">
                <a:solidFill>
                  <a:schemeClr val="tx1"/>
                </a:solidFill>
                <a:latin typeface="Arial" panose="020B0604020202020204" pitchFamily="34" charset="0"/>
                <a:cs typeface="Arial" panose="020B0604020202020204" pitchFamily="34" charset="0"/>
              </a:rPr>
              <a:t>No, si ugotovil, k</a:t>
            </a:r>
            <a:r>
              <a:rPr lang="sl-SI" sz="1800" b="1" dirty="0" smtClean="0">
                <a:solidFill>
                  <a:schemeClr val="tx1"/>
                </a:solidFill>
                <a:latin typeface="Arial" panose="020B0604020202020204" pitchFamily="34" charset="0"/>
                <a:cs typeface="Arial" panose="020B0604020202020204" pitchFamily="34" charset="0"/>
              </a:rPr>
              <a:t>aj </a:t>
            </a:r>
            <a:r>
              <a:rPr lang="sl-SI" sz="1800" b="1" dirty="0" smtClean="0">
                <a:solidFill>
                  <a:schemeClr val="tx1"/>
                </a:solidFill>
                <a:latin typeface="Arial" panose="020B0604020202020204" pitchFamily="34" charset="0"/>
                <a:cs typeface="Arial" panose="020B0604020202020204" pitchFamily="34" charset="0"/>
              </a:rPr>
              <a:t>prikazujejo spodnje skice?</a:t>
            </a:r>
            <a:br>
              <a:rPr lang="sl-SI" sz="1800" b="1" dirty="0" smtClean="0">
                <a:solidFill>
                  <a:schemeClr val="tx1"/>
                </a:solidFill>
                <a:latin typeface="Arial" panose="020B0604020202020204" pitchFamily="34" charset="0"/>
                <a:cs typeface="Arial" panose="020B0604020202020204" pitchFamily="34" charset="0"/>
              </a:rPr>
            </a:br>
            <a:r>
              <a:rPr lang="sl-SI" sz="1800" b="1" i="1" dirty="0" smtClean="0">
                <a:solidFill>
                  <a:srgbClr val="00B050"/>
                </a:solidFill>
                <a:latin typeface="Arial" panose="020B0604020202020204" pitchFamily="34" charset="0"/>
                <a:cs typeface="Arial" panose="020B0604020202020204" pitchFamily="34" charset="0"/>
              </a:rPr>
              <a:t>Vzvod</a:t>
            </a:r>
            <a:r>
              <a:rPr lang="sl-SI" sz="1800" i="1" dirty="0" smtClean="0">
                <a:solidFill>
                  <a:schemeClr val="tx1"/>
                </a:solidFill>
                <a:latin typeface="Arial" panose="020B0604020202020204" pitchFamily="34" charset="0"/>
                <a:cs typeface="Arial" panose="020B0604020202020204" pitchFamily="34" charset="0"/>
              </a:rPr>
              <a:t> </a:t>
            </a:r>
            <a:r>
              <a:rPr lang="sl-SI" sz="1800" i="1" dirty="0">
                <a:solidFill>
                  <a:schemeClr val="tx1"/>
                </a:solidFill>
                <a:latin typeface="Arial" panose="020B0604020202020204" pitchFamily="34" charset="0"/>
                <a:cs typeface="Arial" panose="020B0604020202020204" pitchFamily="34" charset="0"/>
              </a:rPr>
              <a:t>je </a:t>
            </a:r>
            <a:r>
              <a:rPr lang="sl-SI" sz="1800" i="1" dirty="0">
                <a:solidFill>
                  <a:srgbClr val="00B050"/>
                </a:solidFill>
                <a:latin typeface="Arial" panose="020B0604020202020204" pitchFamily="34" charset="0"/>
                <a:cs typeface="Arial" panose="020B0604020202020204" pitchFamily="34" charset="0"/>
              </a:rPr>
              <a:t>neupogljiva palica ali drog</a:t>
            </a:r>
            <a:r>
              <a:rPr lang="sl-SI" sz="1800" i="1" dirty="0">
                <a:solidFill>
                  <a:schemeClr val="tx1"/>
                </a:solidFill>
                <a:latin typeface="Arial" panose="020B0604020202020204" pitchFamily="34" charset="0"/>
                <a:cs typeface="Arial" panose="020B0604020202020204" pitchFamily="34" charset="0"/>
              </a:rPr>
              <a:t>, ki jo položiš pod breme in podpreš čim bližje bremenu. S tem z manj napora opraviš enako delo</a:t>
            </a:r>
            <a:r>
              <a:rPr lang="sl-SI" sz="1800" b="1" i="1" dirty="0">
                <a:solidFill>
                  <a:schemeClr val="tx1"/>
                </a:solidFill>
                <a:latin typeface="Arial" panose="020B0604020202020204" pitchFamily="34" charset="0"/>
                <a:cs typeface="Arial" panose="020B0604020202020204" pitchFamily="34" charset="0"/>
              </a:rPr>
              <a:t>. </a:t>
            </a:r>
            <a:r>
              <a:rPr lang="sl-SI" sz="1800" b="1" i="1" dirty="0" smtClean="0">
                <a:solidFill>
                  <a:schemeClr val="tx1"/>
                </a:solidFill>
                <a:latin typeface="Arial" panose="020B0604020202020204" pitchFamily="34" charset="0"/>
                <a:cs typeface="Arial" panose="020B0604020202020204" pitchFamily="34" charset="0"/>
              </a:rPr>
              <a:t/>
            </a:r>
            <a:br>
              <a:rPr lang="sl-SI" sz="1800" b="1" i="1" dirty="0" smtClean="0">
                <a:solidFill>
                  <a:schemeClr val="tx1"/>
                </a:solidFill>
                <a:latin typeface="Arial" panose="020B0604020202020204" pitchFamily="34" charset="0"/>
                <a:cs typeface="Arial" panose="020B0604020202020204" pitchFamily="34" charset="0"/>
              </a:rPr>
            </a:br>
            <a:r>
              <a:rPr lang="sl-SI" sz="1800" b="1" dirty="0" smtClean="0">
                <a:solidFill>
                  <a:schemeClr val="tx1"/>
                </a:solidFill>
                <a:latin typeface="Arial" panose="020B0604020202020204" pitchFamily="34" charset="0"/>
                <a:cs typeface="Arial" panose="020B0604020202020204" pitchFamily="34" charset="0"/>
              </a:rPr>
              <a:t>To uro naju čaka še zapis v zvezek in nekaj zanimivih nalog. </a:t>
            </a:r>
            <a:r>
              <a:rPr lang="sl-SI" sz="1800" b="1" dirty="0" smtClean="0">
                <a:solidFill>
                  <a:schemeClr val="tx1"/>
                </a:solidFill>
                <a:latin typeface="Arial" panose="020B0604020202020204" pitchFamily="34" charset="0"/>
                <a:cs typeface="Arial" panose="020B0604020202020204" pitchFamily="34" charset="0"/>
              </a:rPr>
              <a:t>Pa poglejva.</a:t>
            </a:r>
            <a:endParaRPr lang="sl-SI" sz="1800" b="1" dirty="0">
              <a:solidFill>
                <a:schemeClr val="tx1"/>
              </a:solidFill>
              <a:latin typeface="Arial" panose="020B0604020202020204" pitchFamily="34" charset="0"/>
              <a:cs typeface="Arial" panose="020B0604020202020204" pitchFamily="34" charset="0"/>
            </a:endParaRPr>
          </a:p>
        </p:txBody>
      </p:sp>
      <p:pic>
        <p:nvPicPr>
          <p:cNvPr id="4" name="Označba mesta vsebine 3" descr="https://eucbeniki.sio.si/nit5/1391/vzvod%201.jpg"/>
          <p:cNvPicPr>
            <a:picLocks noGrp="1"/>
          </p:cNvPicPr>
          <p:nvPr>
            <p:ph idx="1"/>
          </p:nvPr>
        </p:nvPicPr>
        <p:blipFill>
          <a:blip r:embed="rId2" cstate="print"/>
          <a:srcRect/>
          <a:stretch>
            <a:fillRect/>
          </a:stretch>
        </p:blipFill>
        <p:spPr bwMode="auto">
          <a:xfrm>
            <a:off x="3039292" y="2469925"/>
            <a:ext cx="3204754" cy="1644876"/>
          </a:xfrm>
          <a:prstGeom prst="rect">
            <a:avLst/>
          </a:prstGeom>
          <a:noFill/>
          <a:ln w="9525">
            <a:noFill/>
            <a:miter lim="800000"/>
            <a:headEnd/>
            <a:tailEnd/>
          </a:ln>
        </p:spPr>
      </p:pic>
      <p:pic>
        <p:nvPicPr>
          <p:cNvPr id="5" name="Slika 4" descr="Romney’s tax returns and financial literacy – Take 2 – Capital |  jaysanderscpa"/>
          <p:cNvPicPr/>
          <p:nvPr/>
        </p:nvPicPr>
        <p:blipFill>
          <a:blip r:embed="rId3" cstate="print"/>
          <a:srcRect/>
          <a:stretch>
            <a:fillRect/>
          </a:stretch>
        </p:blipFill>
        <p:spPr bwMode="auto">
          <a:xfrm>
            <a:off x="7048768" y="2469925"/>
            <a:ext cx="3622764" cy="1828800"/>
          </a:xfrm>
          <a:prstGeom prst="rect">
            <a:avLst/>
          </a:prstGeom>
          <a:noFill/>
          <a:ln w="9525">
            <a:noFill/>
            <a:miter lim="800000"/>
            <a:headEnd/>
            <a:tailEnd/>
          </a:ln>
        </p:spPr>
      </p:pic>
      <p:pic>
        <p:nvPicPr>
          <p:cNvPr id="6" name="Slika 5" descr="Vzvod"/>
          <p:cNvPicPr/>
          <p:nvPr/>
        </p:nvPicPr>
        <p:blipFill>
          <a:blip r:embed="rId4" cstate="print"/>
          <a:srcRect/>
          <a:stretch>
            <a:fillRect/>
          </a:stretch>
        </p:blipFill>
        <p:spPr bwMode="auto">
          <a:xfrm>
            <a:off x="4650377" y="4502332"/>
            <a:ext cx="4362994" cy="2142308"/>
          </a:xfrm>
          <a:prstGeom prst="rect">
            <a:avLst/>
          </a:prstGeom>
          <a:noFill/>
          <a:ln w="9525">
            <a:noFill/>
            <a:miter lim="800000"/>
            <a:headEnd/>
            <a:tailEnd/>
          </a:ln>
        </p:spPr>
      </p:pic>
    </p:spTree>
    <p:extLst>
      <p:ext uri="{BB962C8B-B14F-4D97-AF65-F5344CB8AC3E}">
        <p14:creationId xmlns:p14="http://schemas.microsoft.com/office/powerpoint/2010/main" val="1912674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637212" y="417785"/>
            <a:ext cx="9413965" cy="1733232"/>
          </a:xfrm>
          <a:solidFill>
            <a:srgbClr val="FFFF00"/>
          </a:solidFill>
        </p:spPr>
        <p:txBody>
          <a:bodyPr>
            <a:normAutofit/>
          </a:bodyPr>
          <a:lstStyle/>
          <a:p>
            <a:r>
              <a:rPr lang="sl-SI" sz="1800" b="1" dirty="0" smtClean="0">
                <a:solidFill>
                  <a:schemeClr val="tx1"/>
                </a:solidFill>
                <a:latin typeface="Arial" panose="020B0604020202020204" pitchFamily="34" charset="0"/>
                <a:cs typeface="Arial" panose="020B0604020202020204" pitchFamily="34" charset="0"/>
              </a:rPr>
              <a:t>Pripravi zvezek za NIT in </a:t>
            </a:r>
            <a:r>
              <a:rPr lang="sl-SI" sz="1800" b="1" u="sng" dirty="0" smtClean="0">
                <a:solidFill>
                  <a:schemeClr val="tx1"/>
                </a:solidFill>
                <a:latin typeface="Arial" panose="020B0604020202020204" pitchFamily="34" charset="0"/>
                <a:cs typeface="Arial" panose="020B0604020202020204" pitchFamily="34" charset="0"/>
              </a:rPr>
              <a:t>prepiši</a:t>
            </a:r>
            <a:r>
              <a:rPr lang="sl-SI" sz="1800" b="1" dirty="0" smtClean="0">
                <a:solidFill>
                  <a:schemeClr val="tx1"/>
                </a:solidFill>
                <a:latin typeface="Arial" panose="020B0604020202020204" pitchFamily="34" charset="0"/>
                <a:cs typeface="Arial" panose="020B0604020202020204" pitchFamily="34" charset="0"/>
              </a:rPr>
              <a:t> spodnjo vsebino. </a:t>
            </a:r>
            <a:r>
              <a:rPr lang="sl-SI" sz="1800" b="1" dirty="0" smtClean="0">
                <a:solidFill>
                  <a:schemeClr val="tx1"/>
                </a:solidFill>
                <a:latin typeface="Arial" panose="020B0604020202020204" pitchFamily="34" charset="0"/>
                <a:cs typeface="Arial" panose="020B0604020202020204" pitchFamily="34" charset="0"/>
              </a:rPr>
              <a:t/>
            </a:r>
            <a:br>
              <a:rPr lang="sl-SI" sz="1800" b="1" dirty="0" smtClean="0">
                <a:solidFill>
                  <a:schemeClr val="tx1"/>
                </a:solidFill>
                <a:latin typeface="Arial" panose="020B0604020202020204" pitchFamily="34" charset="0"/>
                <a:cs typeface="Arial" panose="020B0604020202020204" pitchFamily="34" charset="0"/>
              </a:rPr>
            </a:br>
            <a:r>
              <a:rPr lang="sl-SI" sz="1800" b="1" dirty="0">
                <a:solidFill>
                  <a:schemeClr val="tx1"/>
                </a:solidFill>
                <a:latin typeface="Arial" panose="020B0604020202020204" pitchFamily="34" charset="0"/>
                <a:cs typeface="Arial" panose="020B0604020202020204" pitchFamily="34" charset="0"/>
              </a:rPr>
              <a:t/>
            </a:r>
            <a:br>
              <a:rPr lang="sl-SI" sz="1800" b="1" dirty="0">
                <a:solidFill>
                  <a:schemeClr val="tx1"/>
                </a:solidFill>
                <a:latin typeface="Arial" panose="020B0604020202020204" pitchFamily="34" charset="0"/>
                <a:cs typeface="Arial" panose="020B0604020202020204" pitchFamily="34" charset="0"/>
              </a:rPr>
            </a:br>
            <a:r>
              <a:rPr lang="sl-SI" sz="1800" b="1" dirty="0" smtClean="0">
                <a:solidFill>
                  <a:schemeClr val="tx1"/>
                </a:solidFill>
                <a:latin typeface="Arial" panose="020B0604020202020204" pitchFamily="34" charset="0"/>
                <a:cs typeface="Arial" panose="020B0604020202020204" pitchFamily="34" charset="0"/>
              </a:rPr>
              <a:t>Odpri </a:t>
            </a:r>
            <a:r>
              <a:rPr lang="sl-SI" sz="1800" b="1" dirty="0" smtClean="0">
                <a:solidFill>
                  <a:schemeClr val="tx1"/>
                </a:solidFill>
                <a:latin typeface="Arial" panose="020B0604020202020204" pitchFamily="34" charset="0"/>
                <a:cs typeface="Arial" panose="020B0604020202020204" pitchFamily="34" charset="0"/>
              </a:rPr>
              <a:t>tudi </a:t>
            </a:r>
            <a:r>
              <a:rPr lang="sl-SI" sz="1800" b="1" dirty="0" smtClean="0">
                <a:solidFill>
                  <a:schemeClr val="tx1"/>
                </a:solidFill>
                <a:latin typeface="Arial" panose="020B0604020202020204" pitchFamily="34" charset="0"/>
                <a:cs typeface="Arial" panose="020B0604020202020204" pitchFamily="34" charset="0"/>
              </a:rPr>
              <a:t>učbenik</a:t>
            </a:r>
            <a:r>
              <a:rPr lang="sl-SI" sz="1800" b="1" dirty="0" smtClean="0">
                <a:solidFill>
                  <a:schemeClr val="tx1"/>
                </a:solidFill>
                <a:latin typeface="Arial" panose="020B0604020202020204" pitchFamily="34" charset="0"/>
                <a:cs typeface="Arial" panose="020B0604020202020204" pitchFamily="34" charset="0"/>
              </a:rPr>
              <a:t> </a:t>
            </a:r>
            <a:r>
              <a:rPr lang="sl-SI" sz="1800" b="1" dirty="0" smtClean="0">
                <a:solidFill>
                  <a:schemeClr val="tx1"/>
                </a:solidFill>
                <a:latin typeface="Arial" panose="020B0604020202020204" pitchFamily="34" charset="0"/>
                <a:cs typeface="Arial" panose="020B0604020202020204" pitchFamily="34" charset="0"/>
              </a:rPr>
              <a:t>na str. 100 in si oglej sliki </a:t>
            </a:r>
            <a:r>
              <a:rPr lang="sl-SI" sz="1800" b="1" dirty="0" smtClean="0">
                <a:solidFill>
                  <a:schemeClr val="tx1"/>
                </a:solidFill>
                <a:latin typeface="Arial" panose="020B0604020202020204" pitchFamily="34" charset="0"/>
                <a:cs typeface="Arial" panose="020B0604020202020204" pitchFamily="34" charset="0"/>
              </a:rPr>
              <a:t>vzvodov </a:t>
            </a:r>
            <a:r>
              <a:rPr lang="sl-SI" sz="1800" b="1" dirty="0" smtClean="0">
                <a:solidFill>
                  <a:schemeClr val="tx1"/>
                </a:solidFill>
                <a:latin typeface="Arial" panose="020B0604020202020204" pitchFamily="34" charset="0"/>
                <a:cs typeface="Arial" panose="020B0604020202020204" pitchFamily="34" charset="0"/>
              </a:rPr>
              <a:t>(</a:t>
            </a:r>
            <a:r>
              <a:rPr lang="sl-SI" sz="1800" dirty="0" smtClean="0">
                <a:solidFill>
                  <a:schemeClr val="tx1"/>
                </a:solidFill>
                <a:latin typeface="Arial" panose="020B0604020202020204" pitchFamily="34" charset="0"/>
                <a:cs typeface="Arial" panose="020B0604020202020204" pitchFamily="34" charset="0"/>
              </a:rPr>
              <a:t>vodnjak </a:t>
            </a:r>
            <a:r>
              <a:rPr lang="sl-SI" sz="1800" dirty="0">
                <a:solidFill>
                  <a:schemeClr val="tx1"/>
                </a:solidFill>
                <a:latin typeface="Arial" panose="020B0604020202020204" pitchFamily="34" charset="0"/>
                <a:cs typeface="Arial" panose="020B0604020202020204" pitchFamily="34" charset="0"/>
              </a:rPr>
              <a:t>kot vzvod, klešče kot vzvod) in ju </a:t>
            </a:r>
            <a:r>
              <a:rPr lang="sl-SI" sz="1800" b="1" u="sng" dirty="0">
                <a:solidFill>
                  <a:schemeClr val="tx1"/>
                </a:solidFill>
                <a:latin typeface="Arial" panose="020B0604020202020204" pitchFamily="34" charset="0"/>
                <a:cs typeface="Arial" panose="020B0604020202020204" pitchFamily="34" charset="0"/>
              </a:rPr>
              <a:t>preriši </a:t>
            </a:r>
            <a:r>
              <a:rPr lang="sl-SI" sz="1800" u="sng" dirty="0" smtClean="0">
                <a:solidFill>
                  <a:schemeClr val="tx1"/>
                </a:solidFill>
                <a:latin typeface="Arial" panose="020B0604020202020204" pitchFamily="34" charset="0"/>
                <a:cs typeface="Arial" panose="020B0604020202020204" pitchFamily="34" charset="0"/>
              </a:rPr>
              <a:t>ter</a:t>
            </a:r>
            <a:r>
              <a:rPr lang="sl-SI" sz="1800" b="1" u="sng" dirty="0" smtClean="0">
                <a:solidFill>
                  <a:schemeClr val="tx1"/>
                </a:solidFill>
                <a:latin typeface="Arial" panose="020B0604020202020204" pitchFamily="34" charset="0"/>
                <a:cs typeface="Arial" panose="020B0604020202020204" pitchFamily="34" charset="0"/>
              </a:rPr>
              <a:t> ustrezno označi. </a:t>
            </a:r>
            <a:r>
              <a:rPr lang="sl-SI" sz="1800" b="1" u="sng" dirty="0">
                <a:solidFill>
                  <a:schemeClr val="tx1"/>
                </a:solidFill>
                <a:latin typeface="Arial" panose="020B0604020202020204" pitchFamily="34" charset="0"/>
                <a:cs typeface="Arial" panose="020B0604020202020204" pitchFamily="34" charset="0"/>
              </a:rPr>
              <a:t/>
            </a:r>
            <a:br>
              <a:rPr lang="sl-SI" sz="1800" b="1" u="sng" dirty="0">
                <a:solidFill>
                  <a:schemeClr val="tx1"/>
                </a:solidFill>
                <a:latin typeface="Arial" panose="020B0604020202020204" pitchFamily="34" charset="0"/>
                <a:cs typeface="Arial" panose="020B0604020202020204" pitchFamily="34" charset="0"/>
              </a:rPr>
            </a:br>
            <a:r>
              <a:rPr lang="sl-SI" sz="1800" b="1" dirty="0" smtClean="0">
                <a:solidFill>
                  <a:schemeClr val="tx1"/>
                </a:solidFill>
                <a:latin typeface="Arial" panose="020B0604020202020204" pitchFamily="34" charset="0"/>
                <a:cs typeface="Arial" panose="020B0604020202020204" pitchFamily="34" charset="0"/>
              </a:rPr>
              <a:t> </a:t>
            </a:r>
            <a:endParaRPr lang="sl-SI" sz="1800" b="1" dirty="0">
              <a:solidFill>
                <a:schemeClr val="tx1"/>
              </a:solidFill>
              <a:latin typeface="Arial" panose="020B0604020202020204" pitchFamily="34" charset="0"/>
              <a:cs typeface="Arial" panose="020B0604020202020204" pitchFamily="34" charset="0"/>
            </a:endParaRPr>
          </a:p>
        </p:txBody>
      </p:sp>
      <p:sp>
        <p:nvSpPr>
          <p:cNvPr id="3" name="Označba mesta vsebine 2"/>
          <p:cNvSpPr>
            <a:spLocks noGrp="1"/>
          </p:cNvSpPr>
          <p:nvPr>
            <p:ph idx="1"/>
          </p:nvPr>
        </p:nvSpPr>
        <p:spPr>
          <a:xfrm>
            <a:off x="1637212" y="2420983"/>
            <a:ext cx="9800134" cy="4437017"/>
          </a:xfrm>
          <a:solidFill>
            <a:schemeClr val="tx2">
              <a:lumMod val="20000"/>
              <a:lumOff val="80000"/>
            </a:schemeClr>
          </a:solidFill>
        </p:spPr>
        <p:txBody>
          <a:bodyPr>
            <a:normAutofit lnSpcReduction="10000"/>
          </a:bodyPr>
          <a:lstStyle/>
          <a:p>
            <a:pPr marL="0" indent="0">
              <a:buNone/>
            </a:pPr>
            <a:r>
              <a:rPr lang="sl-SI" b="1" dirty="0" smtClean="0">
                <a:solidFill>
                  <a:srgbClr val="C00000"/>
                </a:solidFill>
                <a:effectLst>
                  <a:outerShdw blurRad="38100" dist="38100" dir="2700000" algn="tl">
                    <a:srgbClr val="000000">
                      <a:alpha val="43137"/>
                    </a:srgbClr>
                  </a:outerShdw>
                </a:effectLst>
              </a:rPr>
              <a:t>                                                             </a:t>
            </a:r>
            <a:r>
              <a:rPr lang="sl-SI" sz="2400" b="1" dirty="0" smtClean="0">
                <a:solidFill>
                  <a:srgbClr val="C00000"/>
                </a:solidFill>
                <a:effectLst>
                  <a:outerShdw blurRad="38100" dist="38100" dir="2700000" algn="tl">
                    <a:srgbClr val="000000">
                      <a:alpha val="43137"/>
                    </a:srgbClr>
                  </a:outerShdw>
                </a:effectLst>
              </a:rPr>
              <a:t>Uporabi vzvod</a:t>
            </a:r>
          </a:p>
          <a:p>
            <a:pPr marL="0" indent="0">
              <a:buNone/>
            </a:pPr>
            <a:r>
              <a:rPr lang="sl-SI" dirty="0" smtClean="0">
                <a:solidFill>
                  <a:schemeClr val="tx1"/>
                </a:solidFill>
              </a:rPr>
              <a:t>V </a:t>
            </a:r>
            <a:r>
              <a:rPr lang="sl-SI" dirty="0">
                <a:solidFill>
                  <a:schemeClr val="tx1"/>
                </a:solidFill>
              </a:rPr>
              <a:t>želji po lažjem in hitrejšem delu smo razvili najrazličnejša orodja. </a:t>
            </a:r>
            <a:r>
              <a:rPr lang="sl-SI" b="1" dirty="0">
                <a:solidFill>
                  <a:schemeClr val="tx1"/>
                </a:solidFill>
              </a:rPr>
              <a:t>Staro orodje, ki omogoča dviganje težkih bremen, je </a:t>
            </a:r>
            <a:r>
              <a:rPr lang="sl-SI" b="1" dirty="0">
                <a:solidFill>
                  <a:srgbClr val="C00000"/>
                </a:solidFill>
              </a:rPr>
              <a:t>vzvod</a:t>
            </a:r>
            <a:r>
              <a:rPr lang="sl-SI" b="1" dirty="0">
                <a:solidFill>
                  <a:schemeClr val="tx1"/>
                </a:solidFill>
              </a:rPr>
              <a:t>.</a:t>
            </a:r>
          </a:p>
          <a:p>
            <a:pPr marL="0" indent="0">
              <a:buNone/>
            </a:pPr>
            <a:r>
              <a:rPr lang="sl-SI" b="1" dirty="0">
                <a:solidFill>
                  <a:srgbClr val="C00000"/>
                </a:solidFill>
              </a:rPr>
              <a:t>Vzvod je neupogljiva palica ali drog, ki jo položiš pod breme in podpreš čim bližje bremenu. </a:t>
            </a:r>
            <a:r>
              <a:rPr lang="sl-SI" dirty="0">
                <a:solidFill>
                  <a:schemeClr val="tx1"/>
                </a:solidFill>
              </a:rPr>
              <a:t>S tem z manj napora opraviš enako delo.</a:t>
            </a:r>
            <a:r>
              <a:rPr lang="sl-SI" dirty="0">
                <a:solidFill>
                  <a:srgbClr val="C00000"/>
                </a:solidFill>
              </a:rPr>
              <a:t> </a:t>
            </a:r>
            <a:endParaRPr lang="sl-SI" dirty="0" smtClean="0">
              <a:solidFill>
                <a:srgbClr val="C00000"/>
              </a:solidFill>
            </a:endParaRPr>
          </a:p>
          <a:p>
            <a:pPr marL="0" indent="0">
              <a:buNone/>
            </a:pPr>
            <a:endParaRPr lang="sl-SI" dirty="0" smtClean="0">
              <a:solidFill>
                <a:srgbClr val="C00000"/>
              </a:solidFill>
            </a:endParaRPr>
          </a:p>
          <a:p>
            <a:endParaRPr lang="sl-SI" dirty="0" smtClean="0">
              <a:latin typeface="Arial" panose="020B0604020202020204" pitchFamily="34" charset="0"/>
              <a:cs typeface="Arial" panose="020B0604020202020204" pitchFamily="34" charset="0"/>
            </a:endParaRPr>
          </a:p>
          <a:p>
            <a:pPr marL="0" indent="0">
              <a:buNone/>
            </a:pPr>
            <a:endParaRPr lang="sl-SI" dirty="0" smtClean="0"/>
          </a:p>
          <a:p>
            <a:pPr marL="0" indent="0">
              <a:buNone/>
            </a:pPr>
            <a:endParaRPr lang="sl-SI" dirty="0"/>
          </a:p>
          <a:p>
            <a:pPr marL="0" indent="0">
              <a:buNone/>
            </a:pPr>
            <a:endParaRPr lang="sl-SI" dirty="0" smtClean="0"/>
          </a:p>
          <a:p>
            <a:pPr marL="0" indent="0">
              <a:buNone/>
            </a:pPr>
            <a:r>
              <a:rPr lang="sl-SI" sz="1400" dirty="0" smtClean="0">
                <a:latin typeface="Arial" panose="020B0604020202020204" pitchFamily="34" charset="0"/>
                <a:cs typeface="Arial" panose="020B0604020202020204" pitchFamily="34" charset="0"/>
              </a:rPr>
              <a:t>                       </a:t>
            </a:r>
            <a:r>
              <a:rPr lang="sl-SI" sz="1400" dirty="0" smtClean="0">
                <a:solidFill>
                  <a:srgbClr val="C00000"/>
                </a:solidFill>
                <a:latin typeface="Arial" panose="020B0604020202020204" pitchFamily="34" charset="0"/>
                <a:cs typeface="Arial" panose="020B0604020202020204" pitchFamily="34" charset="0"/>
              </a:rPr>
              <a:t>skica 1: vodnjak kot vzvod                                           skica 2: klešče kot vzvod</a:t>
            </a:r>
            <a:endParaRPr lang="sl-SI" sz="1400" dirty="0">
              <a:solidFill>
                <a:srgbClr val="C00000"/>
              </a:solidFill>
              <a:latin typeface="Arial" panose="020B0604020202020204" pitchFamily="34" charset="0"/>
              <a:cs typeface="Arial" panose="020B0604020202020204" pitchFamily="34" charset="0"/>
            </a:endParaRPr>
          </a:p>
          <a:p>
            <a:pPr marL="0" indent="0">
              <a:buNone/>
            </a:pPr>
            <a:r>
              <a:rPr lang="sl-SI" sz="1400" i="1" dirty="0" smtClean="0">
                <a:latin typeface="Arial" panose="020B0604020202020204" pitchFamily="34" charset="0"/>
                <a:cs typeface="Arial" panose="020B0604020202020204" pitchFamily="34" charset="0"/>
              </a:rPr>
              <a:t>    </a:t>
            </a:r>
          </a:p>
        </p:txBody>
      </p:sp>
      <p:sp>
        <p:nvSpPr>
          <p:cNvPr id="5" name="Pravokotnik 4"/>
          <p:cNvSpPr/>
          <p:nvPr/>
        </p:nvSpPr>
        <p:spPr>
          <a:xfrm>
            <a:off x="2484869" y="4153990"/>
            <a:ext cx="3309258" cy="1793966"/>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
        <p:nvSpPr>
          <p:cNvPr id="7" name="Pravokotnik 6"/>
          <p:cNvSpPr/>
          <p:nvPr/>
        </p:nvSpPr>
        <p:spPr>
          <a:xfrm>
            <a:off x="6344194" y="4153990"/>
            <a:ext cx="3181395" cy="179396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l-SI"/>
          </a:p>
        </p:txBody>
      </p:sp>
    </p:spTree>
    <p:extLst>
      <p:ext uri="{BB962C8B-B14F-4D97-AF65-F5344CB8AC3E}">
        <p14:creationId xmlns:p14="http://schemas.microsoft.com/office/powerpoint/2010/main" val="714395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771901" y="776788"/>
            <a:ext cx="9536474" cy="3103159"/>
          </a:xfrm>
          <a:solidFill>
            <a:srgbClr val="FFFF00"/>
          </a:solidFill>
        </p:spPr>
        <p:txBody>
          <a:bodyPr>
            <a:normAutofit/>
          </a:bodyPr>
          <a:lstStyle/>
          <a:p>
            <a:r>
              <a:rPr lang="sl-SI" sz="2400" b="1" u="sng" dirty="0" smtClean="0">
                <a:solidFill>
                  <a:srgbClr val="C00000"/>
                </a:solidFill>
                <a:effectLst>
                  <a:outerShdw blurRad="38100" dist="38100" dir="2700000" algn="tl">
                    <a:srgbClr val="000000">
                      <a:alpha val="43137"/>
                    </a:srgbClr>
                  </a:outerShdw>
                </a:effectLst>
              </a:rPr>
              <a:t>In še nekaj izzivov zate:</a:t>
            </a:r>
            <a:br>
              <a:rPr lang="sl-SI" sz="2400" b="1" u="sng" dirty="0" smtClean="0">
                <a:solidFill>
                  <a:srgbClr val="C00000"/>
                </a:solidFill>
                <a:effectLst>
                  <a:outerShdw blurRad="38100" dist="38100" dir="2700000" algn="tl">
                    <a:srgbClr val="000000">
                      <a:alpha val="43137"/>
                    </a:srgbClr>
                  </a:outerShdw>
                </a:effectLst>
              </a:rPr>
            </a:br>
            <a:r>
              <a:rPr lang="sl-SI" sz="2400" b="1" u="sng" dirty="0" smtClean="0">
                <a:solidFill>
                  <a:schemeClr val="tx1"/>
                </a:solidFill>
              </a:rPr>
              <a:t/>
            </a:r>
            <a:br>
              <a:rPr lang="sl-SI" sz="2400" b="1" u="sng" dirty="0" smtClean="0">
                <a:solidFill>
                  <a:schemeClr val="tx1"/>
                </a:solidFill>
              </a:rPr>
            </a:br>
            <a:r>
              <a:rPr lang="sl-SI" sz="1800" b="1" dirty="0">
                <a:solidFill>
                  <a:schemeClr val="tx1"/>
                </a:solidFill>
                <a:latin typeface="Arial" panose="020B0604020202020204" pitchFamily="34" charset="0"/>
                <a:cs typeface="Arial" panose="020B0604020202020204" pitchFamily="34" charset="0"/>
              </a:rPr>
              <a:t>1. Naredi poskus</a:t>
            </a:r>
            <a:r>
              <a:rPr lang="sl-SI" sz="1800" dirty="0">
                <a:solidFill>
                  <a:schemeClr val="tx1"/>
                </a:solidFill>
                <a:latin typeface="Arial" panose="020B0604020202020204" pitchFamily="34" charset="0"/>
                <a:cs typeface="Arial" panose="020B0604020202020204" pitchFamily="34" charset="0"/>
              </a:rPr>
              <a:t>: Po zgledu zgornjih slik (drugi diapozitiv) poskušaj z ravnilom dvigniti peresnico</a:t>
            </a:r>
            <a:r>
              <a:rPr lang="sl-SI" sz="1800" dirty="0" smtClean="0">
                <a:solidFill>
                  <a:schemeClr val="tx1"/>
                </a:solidFill>
                <a:latin typeface="Arial" panose="020B0604020202020204" pitchFamily="34" charset="0"/>
                <a:cs typeface="Arial" panose="020B0604020202020204" pitchFamily="34" charset="0"/>
              </a:rPr>
              <a:t>.</a:t>
            </a:r>
            <a:br>
              <a:rPr lang="sl-SI" sz="1800" dirty="0" smtClean="0">
                <a:solidFill>
                  <a:schemeClr val="tx1"/>
                </a:solidFill>
                <a:latin typeface="Arial" panose="020B0604020202020204" pitchFamily="34" charset="0"/>
                <a:cs typeface="Arial" panose="020B0604020202020204" pitchFamily="34" charset="0"/>
              </a:rPr>
            </a:br>
            <a:r>
              <a:rPr lang="sl-SI" sz="1800" dirty="0">
                <a:solidFill>
                  <a:schemeClr val="tx1"/>
                </a:solidFill>
                <a:latin typeface="Arial" panose="020B0604020202020204" pitchFamily="34" charset="0"/>
                <a:cs typeface="Arial" panose="020B0604020202020204" pitchFamily="34" charset="0"/>
              </a:rPr>
              <a:t/>
            </a:r>
            <a:br>
              <a:rPr lang="sl-SI" sz="1800" dirty="0">
                <a:solidFill>
                  <a:schemeClr val="tx1"/>
                </a:solidFill>
                <a:latin typeface="Arial" panose="020B0604020202020204" pitchFamily="34" charset="0"/>
                <a:cs typeface="Arial" panose="020B0604020202020204" pitchFamily="34" charset="0"/>
              </a:rPr>
            </a:br>
            <a:r>
              <a:rPr lang="sl-SI" sz="1800" dirty="0">
                <a:solidFill>
                  <a:schemeClr val="tx1"/>
                </a:solidFill>
                <a:latin typeface="Arial" panose="020B0604020202020204" pitchFamily="34" charset="0"/>
                <a:cs typeface="Arial" panose="020B0604020202020204" pitchFamily="34" charset="0"/>
              </a:rPr>
              <a:t>2. Med orodjem, kuhinjskimi pripomočki, šolskimi potrebščinami…</a:t>
            </a:r>
            <a:r>
              <a:rPr lang="sl-SI" sz="1800" b="1" dirty="0">
                <a:solidFill>
                  <a:schemeClr val="tx1"/>
                </a:solidFill>
                <a:latin typeface="Arial" panose="020B0604020202020204" pitchFamily="34" charset="0"/>
                <a:cs typeface="Arial" panose="020B0604020202020204" pitchFamily="34" charset="0"/>
              </a:rPr>
              <a:t>poišči</a:t>
            </a:r>
            <a:r>
              <a:rPr lang="sl-SI" sz="1800" dirty="0">
                <a:solidFill>
                  <a:schemeClr val="tx1"/>
                </a:solidFill>
                <a:latin typeface="Arial" panose="020B0604020202020204" pitchFamily="34" charset="0"/>
                <a:cs typeface="Arial" panose="020B0604020202020204" pitchFamily="34" charset="0"/>
              </a:rPr>
              <a:t> kakšen vzvod in ga </a:t>
            </a:r>
            <a:r>
              <a:rPr lang="sl-SI" sz="1800" b="1" dirty="0">
                <a:solidFill>
                  <a:schemeClr val="tx1"/>
                </a:solidFill>
                <a:latin typeface="Arial" panose="020B0604020202020204" pitchFamily="34" charset="0"/>
                <a:cs typeface="Arial" panose="020B0604020202020204" pitchFamily="34" charset="0"/>
              </a:rPr>
              <a:t>zapiši</a:t>
            </a:r>
            <a:r>
              <a:rPr lang="sl-SI" sz="1800" dirty="0">
                <a:solidFill>
                  <a:schemeClr val="tx1"/>
                </a:solidFill>
                <a:latin typeface="Arial" panose="020B0604020202020204" pitchFamily="34" charset="0"/>
                <a:cs typeface="Arial" panose="020B0604020202020204" pitchFamily="34" charset="0"/>
              </a:rPr>
              <a:t> v zvezek</a:t>
            </a:r>
            <a:r>
              <a:rPr lang="sl-SI" sz="1800" dirty="0" smtClean="0">
                <a:solidFill>
                  <a:schemeClr val="tx1"/>
                </a:solidFill>
                <a:latin typeface="Arial" panose="020B0604020202020204" pitchFamily="34" charset="0"/>
                <a:cs typeface="Arial" panose="020B0604020202020204" pitchFamily="34" charset="0"/>
              </a:rPr>
              <a:t>.</a:t>
            </a:r>
            <a:br>
              <a:rPr lang="sl-SI" sz="1800" dirty="0" smtClean="0">
                <a:solidFill>
                  <a:schemeClr val="tx1"/>
                </a:solidFill>
                <a:latin typeface="Arial" panose="020B0604020202020204" pitchFamily="34" charset="0"/>
                <a:cs typeface="Arial" panose="020B0604020202020204" pitchFamily="34" charset="0"/>
              </a:rPr>
            </a:br>
            <a:r>
              <a:rPr lang="sl-SI" sz="1800" dirty="0">
                <a:solidFill>
                  <a:schemeClr val="tx1"/>
                </a:solidFill>
                <a:latin typeface="Arial" panose="020B0604020202020204" pitchFamily="34" charset="0"/>
                <a:cs typeface="Arial" panose="020B0604020202020204" pitchFamily="34" charset="0"/>
              </a:rPr>
              <a:t/>
            </a:r>
            <a:br>
              <a:rPr lang="sl-SI" sz="1800" dirty="0">
                <a:solidFill>
                  <a:schemeClr val="tx1"/>
                </a:solidFill>
                <a:latin typeface="Arial" panose="020B0604020202020204" pitchFamily="34" charset="0"/>
                <a:cs typeface="Arial" panose="020B0604020202020204" pitchFamily="34" charset="0"/>
              </a:rPr>
            </a:br>
            <a:r>
              <a:rPr lang="sl-SI" sz="1800" dirty="0">
                <a:solidFill>
                  <a:schemeClr val="tx1"/>
                </a:solidFill>
                <a:latin typeface="Arial" panose="020B0604020202020204" pitchFamily="34" charset="0"/>
                <a:cs typeface="Arial" panose="020B0604020202020204" pitchFamily="34" charset="0"/>
              </a:rPr>
              <a:t>3. V zvezek </a:t>
            </a:r>
            <a:r>
              <a:rPr lang="sl-SI" sz="1800" b="1" u="sng" dirty="0">
                <a:solidFill>
                  <a:schemeClr val="tx1"/>
                </a:solidFill>
                <a:latin typeface="Arial" panose="020B0604020202020204" pitchFamily="34" charset="0"/>
                <a:cs typeface="Arial" panose="020B0604020202020204" pitchFamily="34" charset="0"/>
              </a:rPr>
              <a:t>obriši</a:t>
            </a:r>
            <a:r>
              <a:rPr lang="sl-SI" sz="1800" u="sng" dirty="0">
                <a:solidFill>
                  <a:schemeClr val="tx1"/>
                </a:solidFill>
                <a:latin typeface="Arial" panose="020B0604020202020204" pitchFamily="34" charset="0"/>
                <a:cs typeface="Arial" panose="020B0604020202020204" pitchFamily="34" charset="0"/>
              </a:rPr>
              <a:t> škarjice </a:t>
            </a:r>
            <a:r>
              <a:rPr lang="sl-SI" sz="1800" dirty="0">
                <a:solidFill>
                  <a:schemeClr val="tx1"/>
                </a:solidFill>
                <a:latin typeface="Arial" panose="020B0604020202020204" pitchFamily="34" charset="0"/>
                <a:cs typeface="Arial" panose="020B0604020202020204" pitchFamily="34" charset="0"/>
              </a:rPr>
              <a:t>in </a:t>
            </a:r>
            <a:r>
              <a:rPr lang="sl-SI" sz="1800" b="1" u="sng" dirty="0">
                <a:solidFill>
                  <a:schemeClr val="tx1"/>
                </a:solidFill>
                <a:latin typeface="Arial" panose="020B0604020202020204" pitchFamily="34" charset="0"/>
                <a:cs typeface="Arial" panose="020B0604020202020204" pitchFamily="34" charset="0"/>
              </a:rPr>
              <a:t>označi</a:t>
            </a:r>
            <a:r>
              <a:rPr lang="sl-SI" sz="1800" dirty="0">
                <a:solidFill>
                  <a:schemeClr val="tx1"/>
                </a:solidFill>
                <a:latin typeface="Arial" panose="020B0604020202020204" pitchFamily="34" charset="0"/>
                <a:cs typeface="Arial" panose="020B0604020202020204" pitchFamily="34" charset="0"/>
              </a:rPr>
              <a:t> z besedo </a:t>
            </a:r>
            <a:r>
              <a:rPr lang="sl-SI" sz="1800" u="sng" dirty="0">
                <a:solidFill>
                  <a:schemeClr val="tx1"/>
                </a:solidFill>
                <a:latin typeface="Arial" panose="020B0604020202020204" pitchFamily="34" charset="0"/>
                <a:cs typeface="Arial" panose="020B0604020202020204" pitchFamily="34" charset="0"/>
              </a:rPr>
              <a:t>vrtišče</a:t>
            </a:r>
            <a:r>
              <a:rPr lang="sl-SI" sz="1800" dirty="0">
                <a:solidFill>
                  <a:schemeClr val="tx1"/>
                </a:solidFill>
                <a:latin typeface="Arial" panose="020B0604020202020204" pitchFamily="34" charset="0"/>
                <a:cs typeface="Arial" panose="020B0604020202020204" pitchFamily="34" charset="0"/>
              </a:rPr>
              <a:t>.</a:t>
            </a:r>
            <a:br>
              <a:rPr lang="sl-SI" sz="1800" dirty="0">
                <a:solidFill>
                  <a:schemeClr val="tx1"/>
                </a:solidFill>
                <a:latin typeface="Arial" panose="020B0604020202020204" pitchFamily="34" charset="0"/>
                <a:cs typeface="Arial" panose="020B0604020202020204" pitchFamily="34" charset="0"/>
              </a:rPr>
            </a:br>
            <a:endParaRPr lang="sl-SI" sz="1800" dirty="0">
              <a:solidFill>
                <a:schemeClr val="tx1"/>
              </a:solidFill>
            </a:endParaRPr>
          </a:p>
        </p:txBody>
      </p:sp>
      <p:sp>
        <p:nvSpPr>
          <p:cNvPr id="3" name="Označba mesta vsebine 2"/>
          <p:cNvSpPr>
            <a:spLocks noGrp="1"/>
          </p:cNvSpPr>
          <p:nvPr>
            <p:ph idx="1"/>
          </p:nvPr>
        </p:nvSpPr>
        <p:spPr>
          <a:xfrm>
            <a:off x="1968138" y="4119155"/>
            <a:ext cx="9144000" cy="2307772"/>
          </a:xfrm>
          <a:solidFill>
            <a:schemeClr val="accent4">
              <a:lumMod val="20000"/>
              <a:lumOff val="80000"/>
            </a:schemeClr>
          </a:solidFill>
        </p:spPr>
        <p:txBody>
          <a:bodyPr>
            <a:normAutofit fontScale="92500" lnSpcReduction="20000"/>
          </a:bodyPr>
          <a:lstStyle/>
          <a:p>
            <a:pPr marL="0" indent="0">
              <a:buNone/>
            </a:pPr>
            <a:endParaRPr lang="sl-SI" sz="1700" dirty="0">
              <a:latin typeface="Arial" panose="020B0604020202020204" pitchFamily="34" charset="0"/>
              <a:cs typeface="Arial" panose="020B0604020202020204" pitchFamily="34" charset="0"/>
            </a:endParaRPr>
          </a:p>
          <a:p>
            <a:pPr marL="0" indent="0">
              <a:buNone/>
            </a:pPr>
            <a:r>
              <a:rPr lang="sl-SI" sz="2400" b="1" u="sng" dirty="0" smtClean="0">
                <a:solidFill>
                  <a:srgbClr val="C00000"/>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POMEMBNO OBVESTILO: </a:t>
            </a:r>
          </a:p>
          <a:p>
            <a:pPr marL="0" indent="0">
              <a:buNone/>
            </a:pPr>
            <a:r>
              <a:rPr lang="sl-SI" sz="2400" b="1" dirty="0" smtClean="0">
                <a:solidFill>
                  <a:srgbClr val="C00000"/>
                </a:solidFill>
                <a:latin typeface="Arial" panose="020B0604020202020204" pitchFamily="34" charset="0"/>
                <a:cs typeface="Arial" panose="020B0604020202020204" pitchFamily="34" charset="0"/>
              </a:rPr>
              <a:t>V </a:t>
            </a:r>
            <a:r>
              <a:rPr lang="sl-SI" sz="2400" b="1" u="sng" dirty="0" smtClean="0">
                <a:solidFill>
                  <a:srgbClr val="C00000"/>
                </a:solidFill>
                <a:latin typeface="Arial" panose="020B0604020202020204" pitchFamily="34" charset="0"/>
                <a:cs typeface="Arial" panose="020B0604020202020204" pitchFamily="34" charset="0"/>
              </a:rPr>
              <a:t>torek, 12. 5. 2020 </a:t>
            </a:r>
            <a:r>
              <a:rPr lang="sl-SI" sz="2400" b="1" dirty="0" smtClean="0">
                <a:solidFill>
                  <a:srgbClr val="C00000"/>
                </a:solidFill>
                <a:latin typeface="Arial" panose="020B0604020202020204" pitchFamily="34" charset="0"/>
                <a:cs typeface="Arial" panose="020B0604020202020204" pitchFamily="34" charset="0"/>
              </a:rPr>
              <a:t>te čaka </a:t>
            </a:r>
            <a:r>
              <a:rPr lang="sl-SI" sz="2400" b="1" u="sng" dirty="0" smtClean="0">
                <a:solidFill>
                  <a:srgbClr val="C00000"/>
                </a:solidFill>
                <a:latin typeface="Arial" panose="020B0604020202020204" pitchFamily="34" charset="0"/>
                <a:cs typeface="Arial" panose="020B0604020202020204" pitchFamily="34" charset="0"/>
              </a:rPr>
              <a:t>preverjanje znanja</a:t>
            </a:r>
            <a:r>
              <a:rPr lang="sl-SI" sz="2400" b="1" dirty="0" smtClean="0">
                <a:solidFill>
                  <a:srgbClr val="C00000"/>
                </a:solidFill>
                <a:latin typeface="Arial" panose="020B0604020202020204" pitchFamily="34" charset="0"/>
                <a:cs typeface="Arial" panose="020B0604020202020204" pitchFamily="34" charset="0"/>
              </a:rPr>
              <a:t>. </a:t>
            </a:r>
          </a:p>
          <a:p>
            <a:pPr marL="0" indent="0">
              <a:buNone/>
            </a:pPr>
            <a:r>
              <a:rPr lang="sl-SI" sz="2400" b="1" dirty="0" smtClean="0">
                <a:solidFill>
                  <a:srgbClr val="C00000"/>
                </a:solidFill>
                <a:latin typeface="Arial" panose="020B0604020202020204" pitchFamily="34" charset="0"/>
                <a:cs typeface="Arial" panose="020B0604020202020204" pitchFamily="34" charset="0"/>
              </a:rPr>
              <a:t>Ponovi učno snov o rabi preprostih naprav.</a:t>
            </a:r>
            <a:endParaRPr lang="sl-SI" sz="2400" b="1" dirty="0">
              <a:solidFill>
                <a:srgbClr val="C00000"/>
              </a:solidFill>
              <a:latin typeface="Arial" panose="020B0604020202020204" pitchFamily="34" charset="0"/>
              <a:cs typeface="Arial" panose="020B0604020202020204" pitchFamily="34" charset="0"/>
            </a:endParaRPr>
          </a:p>
          <a:p>
            <a:pPr marL="0" indent="0">
              <a:buNone/>
            </a:pPr>
            <a:endParaRPr lang="sl-SI" b="1" dirty="0" smtClean="0">
              <a:solidFill>
                <a:srgbClr val="C00000"/>
              </a:solidFill>
              <a:latin typeface="Arial" panose="020B0604020202020204" pitchFamily="34" charset="0"/>
              <a:cs typeface="Arial" panose="020B0604020202020204" pitchFamily="34" charset="0"/>
            </a:endParaRPr>
          </a:p>
          <a:p>
            <a:pPr marL="0" indent="0">
              <a:buNone/>
            </a:pPr>
            <a:r>
              <a:rPr lang="sl-SI" dirty="0" smtClean="0">
                <a:latin typeface="Arial" panose="020B0604020202020204" pitchFamily="34" charset="0"/>
                <a:cs typeface="Arial" panose="020B0604020202020204" pitchFamily="34" charset="0"/>
              </a:rPr>
              <a:t>                                                                                                                           To je to!</a:t>
            </a:r>
            <a:endParaRPr lang="sl-SI" dirty="0">
              <a:latin typeface="Arial" panose="020B0604020202020204" pitchFamily="34" charset="0"/>
              <a:cs typeface="Arial" panose="020B0604020202020204" pitchFamily="34" charset="0"/>
            </a:endParaRPr>
          </a:p>
          <a:p>
            <a:pPr marL="0" indent="0">
              <a:buNone/>
            </a:pPr>
            <a:endParaRPr lang="sl-SI" sz="1600" dirty="0">
              <a:latin typeface="Arial" panose="020B0604020202020204" pitchFamily="34" charset="0"/>
              <a:cs typeface="Arial" panose="020B0604020202020204" pitchFamily="34" charset="0"/>
            </a:endParaRPr>
          </a:p>
        </p:txBody>
      </p:sp>
      <p:sp>
        <p:nvSpPr>
          <p:cNvPr id="4" name="Smeško 3"/>
          <p:cNvSpPr/>
          <p:nvPr/>
        </p:nvSpPr>
        <p:spPr>
          <a:xfrm>
            <a:off x="10241278" y="5651863"/>
            <a:ext cx="679269" cy="535856"/>
          </a:xfrm>
          <a:prstGeom prst="smileyFace">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sl-SI">
              <a:ln>
                <a:solidFill>
                  <a:sysClr val="windowText" lastClr="000000"/>
                </a:solidFill>
              </a:ln>
              <a:solidFill>
                <a:schemeClr val="accent5"/>
              </a:solidFill>
            </a:endParaRPr>
          </a:p>
        </p:txBody>
      </p:sp>
    </p:spTree>
    <p:extLst>
      <p:ext uri="{BB962C8B-B14F-4D97-AF65-F5344CB8AC3E}">
        <p14:creationId xmlns:p14="http://schemas.microsoft.com/office/powerpoint/2010/main" val="2907290497"/>
      </p:ext>
    </p:extLst>
  </p:cSld>
  <p:clrMapOvr>
    <a:masterClrMapping/>
  </p:clrMapOvr>
</p:sld>
</file>

<file path=ppt/theme/theme1.xml><?xml version="1.0" encoding="utf-8"?>
<a:theme xmlns:a="http://schemas.openxmlformats.org/drawingml/2006/main" name="Šelest">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221</TotalTime>
  <Words>110</Words>
  <Application>Microsoft Office PowerPoint</Application>
  <PresentationFormat>Širokozaslonsko</PresentationFormat>
  <Paragraphs>21</Paragraphs>
  <Slides>4</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4</vt:i4>
      </vt:variant>
    </vt:vector>
  </HeadingPairs>
  <TitlesOfParts>
    <vt:vector size="8" baseType="lpstr">
      <vt:lpstr>Arial</vt:lpstr>
      <vt:lpstr>Century Gothic</vt:lpstr>
      <vt:lpstr>Wingdings 3</vt:lpstr>
      <vt:lpstr>Šelest</vt:lpstr>
      <vt:lpstr>Raba preprostih naprav</vt:lpstr>
      <vt:lpstr>Pozdravljen/-a! No, si ugotovil, kaj prikazujejo spodnje skice? Vzvod je neupogljiva palica ali drog, ki jo položiš pod breme in podpreš čim bližje bremenu. S tem z manj napora opraviš enako delo.  To uro naju čaka še zapis v zvezek in nekaj zanimivih nalog. Pa poglejva.</vt:lpstr>
      <vt:lpstr>Pripravi zvezek za NIT in prepiši spodnjo vsebino.   Odpri tudi učbenik na str. 100 in si oglej sliki vzvodov (vodnjak kot vzvod, klešče kot vzvod) in ju preriši ter ustrezno označi.   </vt:lpstr>
      <vt:lpstr>In še nekaj izzivov zate:  1. Naredi poskus: Po zgledu zgornjih slik (drugi diapozitiv) poskušaj z ravnilom dvigniti peresnico.  2. Med orodjem, kuhinjskimi pripomočki, šolskimi potrebščinami…poišči kakšen vzvod in ga zapiši v zvezek.  3. V zvezek obriši škarjice in označi z besedo vrtišče. </vt:lpstr>
    </vt:vector>
  </TitlesOfParts>
  <Company>MIZS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nevarnih snoveh</dc:title>
  <dc:creator>Mojca Žefran</dc:creator>
  <cp:lastModifiedBy>Uporabnik</cp:lastModifiedBy>
  <cp:revision>35</cp:revision>
  <dcterms:created xsi:type="dcterms:W3CDTF">2020-04-20T11:36:24Z</dcterms:created>
  <dcterms:modified xsi:type="dcterms:W3CDTF">2020-05-05T18:04:12Z</dcterms:modified>
</cp:coreProperties>
</file>