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3" r:id="rId3"/>
    <p:sldId id="268" r:id="rId4"/>
    <p:sldId id="269" r:id="rId5"/>
    <p:sldId id="270" r:id="rId6"/>
    <p:sldId id="266" r:id="rId7"/>
    <p:sldId id="286" r:id="rId8"/>
    <p:sldId id="276" r:id="rId9"/>
    <p:sldId id="277" r:id="rId10"/>
    <p:sldId id="278" r:id="rId11"/>
    <p:sldId id="264" r:id="rId12"/>
    <p:sldId id="260" r:id="rId13"/>
    <p:sldId id="287" r:id="rId14"/>
    <p:sldId id="257" r:id="rId15"/>
    <p:sldId id="279" r:id="rId16"/>
    <p:sldId id="280" r:id="rId17"/>
    <p:sldId id="281" r:id="rId18"/>
    <p:sldId id="282" r:id="rId19"/>
    <p:sldId id="258" r:id="rId20"/>
    <p:sldId id="272" r:id="rId21"/>
    <p:sldId id="284" r:id="rId22"/>
    <p:sldId id="27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5" autoAdjust="0"/>
    <p:restoredTop sz="94660"/>
  </p:normalViewPr>
  <p:slideViewPr>
    <p:cSldViewPr snapToGrid="0">
      <p:cViewPr varScale="1">
        <p:scale>
          <a:sx n="88" d="100"/>
          <a:sy n="88"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sl-SI" smtClean="0"/>
              <a:t>Uredite slog naslova matrice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l-SI" smtClean="0"/>
              <a:t>Uredite slog naslova matrice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smtClean="0"/>
              <a:t>Uredite slog naslova matrice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sl-SI" smtClean="0"/>
              <a:t>Uredite slog naslova matrice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smtClean="0"/>
              <a:t>Uredite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sl-SI" smtClean="0"/>
              <a:t>Uredite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Naslov in vsebina">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l-SI" smtClean="0"/>
              <a:t>Uredite slog naslova matrice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76931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sl-SI" smtClean="0"/>
              <a:t>Uredite slog naslova matrice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smtClean="0"/>
              <a:t>Uredite slog naslova matrice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sl-SI" smtClean="0"/>
              <a:t>Uredite slog naslova matrice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5/10/2020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nina-potuje.com/wp-content/uploads/2015/12/enodnevni-izleti-slovenija-notranjska2.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ina-potuje.com/wp-content/uploads/2015/12/enodnevni-izleti-slovenija-notranjska6.jpg"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nina-potuje.com/wp-content/uploads/2015/12/enodnevni-izleti-slovenija-notranjska12.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ina-potuje.com/wp-content/uploads/2015/12/enodnevni-izleti-slovenija-notranjska9.jpg" TargetMode="External"/><Relationship Id="rId2" Type="http://schemas.openxmlformats.org/officeDocument/2006/relationships/hyperlink" Target="https://www.youtube.com/watch?v=J8_pI1rAtMk"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youtube.com/watch?v=B_znHi5JDdM"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nina-potuje.com/wp-content/uploads/2015/12/enodnevni-izleti-slovenija-notranjska8.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time_continue=21&amp;v=0A1Jl4w9opU&amp;feature=emb_log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s://www.nms.si/si/razstave/virtualne-razstave/grad-sneznik" TargetMode="External"/><Relationship Id="rId2" Type="http://schemas.openxmlformats.org/officeDocument/2006/relationships/hyperlink" Target="https://www.youtube.com/watch?v=bPszQflaYx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nina-potuje.com/wp-content/uploads/2015/12/enodnevni-izleti-slovenija-notranjska10.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AFtC7UYvlrc" TargetMode="External"/><Relationship Id="rId2" Type="http://schemas.openxmlformats.org/officeDocument/2006/relationships/hyperlink" Target="https://www.youtube.com/watch?v=6o9LiTuopR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589213" y="243840"/>
            <a:ext cx="8915399" cy="1114697"/>
          </a:xfrm>
          <a:solidFill>
            <a:srgbClr val="92D050"/>
          </a:solidFill>
        </p:spPr>
        <p:txBody>
          <a:bodyPr>
            <a:normAutofit/>
          </a:bodyPr>
          <a:lstStyle/>
          <a:p>
            <a:pPr algn="ctr"/>
            <a:r>
              <a:rPr lang="sl-SI" sz="3200" b="1" dirty="0" smtClean="0">
                <a:solidFill>
                  <a:schemeClr val="tx1"/>
                </a:solidFill>
                <a:latin typeface="Arial" panose="020B0604020202020204" pitchFamily="34" charset="0"/>
                <a:cs typeface="Arial" panose="020B0604020202020204" pitchFamily="34" charset="0"/>
              </a:rPr>
              <a:t>Kulturni </a:t>
            </a:r>
            <a:r>
              <a:rPr lang="sl-SI" sz="3200" b="1" dirty="0">
                <a:solidFill>
                  <a:schemeClr val="tx1"/>
                </a:solidFill>
                <a:latin typeface="Arial" panose="020B0604020202020204" pitchFamily="34" charset="0"/>
                <a:cs typeface="Arial" panose="020B0604020202020204" pitchFamily="34" charset="0"/>
              </a:rPr>
              <a:t>dan- 5. razred</a:t>
            </a:r>
            <a:br>
              <a:rPr lang="sl-SI" sz="3200" b="1" dirty="0">
                <a:solidFill>
                  <a:schemeClr val="tx1"/>
                </a:solidFill>
                <a:latin typeface="Arial" panose="020B0604020202020204" pitchFamily="34" charset="0"/>
                <a:cs typeface="Arial" panose="020B0604020202020204" pitchFamily="34" charset="0"/>
              </a:rPr>
            </a:br>
            <a:r>
              <a:rPr lang="sl-SI" sz="2400" dirty="0" smtClean="0">
                <a:solidFill>
                  <a:schemeClr val="tx1"/>
                </a:solidFill>
                <a:latin typeface="Arial" panose="020B0604020202020204" pitchFamily="34" charset="0"/>
                <a:cs typeface="Arial" panose="020B0604020202020204" pitchFamily="34" charset="0"/>
              </a:rPr>
              <a:t>11. </a:t>
            </a:r>
            <a:r>
              <a:rPr lang="sl-SI" sz="2400" dirty="0">
                <a:solidFill>
                  <a:schemeClr val="tx1"/>
                </a:solidFill>
                <a:latin typeface="Arial" panose="020B0604020202020204" pitchFamily="34" charset="0"/>
                <a:cs typeface="Arial" panose="020B0604020202020204" pitchFamily="34" charset="0"/>
              </a:rPr>
              <a:t>5. 2020- delo na </a:t>
            </a:r>
            <a:r>
              <a:rPr lang="sl-SI" sz="2400" dirty="0" smtClean="0">
                <a:solidFill>
                  <a:schemeClr val="tx1"/>
                </a:solidFill>
                <a:latin typeface="Arial" panose="020B0604020202020204" pitchFamily="34" charset="0"/>
                <a:cs typeface="Arial" panose="020B0604020202020204" pitchFamily="34" charset="0"/>
              </a:rPr>
              <a:t>daljavo</a:t>
            </a:r>
            <a:endParaRPr lang="sl-SI" sz="2400" dirty="0">
              <a:solidFill>
                <a:schemeClr val="tx1"/>
              </a:solidFill>
            </a:endParaRPr>
          </a:p>
        </p:txBody>
      </p:sp>
      <p:sp>
        <p:nvSpPr>
          <p:cNvPr id="3" name="Podnaslov 2"/>
          <p:cNvSpPr>
            <a:spLocks noGrp="1"/>
          </p:cNvSpPr>
          <p:nvPr>
            <p:ph type="subTitle" idx="1"/>
          </p:nvPr>
        </p:nvSpPr>
        <p:spPr>
          <a:xfrm>
            <a:off x="2589214" y="1358538"/>
            <a:ext cx="8915398" cy="731519"/>
          </a:xfrm>
        </p:spPr>
        <p:txBody>
          <a:bodyPr>
            <a:noAutofit/>
          </a:bodyPr>
          <a:lstStyle/>
          <a:p>
            <a:pPr algn="ctr"/>
            <a:r>
              <a:rPr lang="sl-SI" sz="2800" b="1" dirty="0" smtClean="0">
                <a:solidFill>
                  <a:srgbClr val="C00000"/>
                </a:solidFill>
              </a:rPr>
              <a:t>Ekskurzija po Notranjski</a:t>
            </a:r>
            <a:endParaRPr lang="sl-SI" sz="2800" b="1" dirty="0">
              <a:solidFill>
                <a:srgbClr val="C00000"/>
              </a:solidFill>
            </a:endParaRPr>
          </a:p>
        </p:txBody>
      </p:sp>
      <p:pic>
        <p:nvPicPr>
          <p:cNvPr id="5" name="Picture 2" descr="Bo grad Snežnik oživljal podjetnik Batagelj? - RTVSLO.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23" y="1881460"/>
            <a:ext cx="5347653" cy="26248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elše Instagram posts - Gramho.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527" y="4506279"/>
            <a:ext cx="3775836" cy="23517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erkniško jezero - čudež narave - RTVSLO.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034" y="1861457"/>
            <a:ext cx="5259977" cy="24362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ISERI POD SLIVNICO | Foto zgodba – SVOBODNA SLOVENI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6034" y="4433912"/>
            <a:ext cx="5059680" cy="242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38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92925" y="624110"/>
            <a:ext cx="8911687" cy="455753"/>
          </a:xfrm>
        </p:spPr>
        <p:txBody>
          <a:bodyPr>
            <a:normAutofit/>
          </a:bodyPr>
          <a:lstStyle/>
          <a:p>
            <a:r>
              <a:rPr lang="sl-SI" sz="1600" b="1" dirty="0" smtClean="0">
                <a:latin typeface="Arial" panose="020B0604020202020204" pitchFamily="34" charset="0"/>
                <a:cs typeface="Arial" panose="020B0604020202020204" pitchFamily="34" charset="0"/>
              </a:rPr>
              <a:t>                                                                                          Rešeto </a:t>
            </a:r>
            <a:r>
              <a:rPr lang="sl-SI" sz="1600" dirty="0" smtClean="0">
                <a:latin typeface="Arial" panose="020B0604020202020204" pitchFamily="34" charset="0"/>
                <a:cs typeface="Arial" panose="020B0604020202020204" pitchFamily="34" charset="0"/>
              </a:rPr>
              <a:t>je del jezera </a:t>
            </a:r>
            <a:r>
              <a:rPr lang="sl-SI" sz="1600" dirty="0">
                <a:latin typeface="Arial" panose="020B0604020202020204" pitchFamily="34" charset="0"/>
                <a:cs typeface="Arial" panose="020B0604020202020204" pitchFamily="34" charset="0"/>
              </a:rPr>
              <a:t>s</a:t>
            </a:r>
            <a:r>
              <a:rPr lang="sl-SI" sz="1600" dirty="0" smtClean="0">
                <a:latin typeface="Arial" panose="020B0604020202020204" pitchFamily="34" charset="0"/>
                <a:cs typeface="Arial" panose="020B0604020202020204" pitchFamily="34" charset="0"/>
              </a:rPr>
              <a:t> požiralniki</a:t>
            </a:r>
            <a:endParaRPr lang="sl-SI" sz="1600" dirty="0">
              <a:latin typeface="Arial" panose="020B0604020202020204" pitchFamily="34" charset="0"/>
              <a:cs typeface="Arial" panose="020B0604020202020204" pitchFamily="34" charset="0"/>
            </a:endParaRPr>
          </a:p>
        </p:txBody>
      </p:sp>
      <p:pic>
        <p:nvPicPr>
          <p:cNvPr id="4" name="Označba mesta vsebine 3" descr="C:\Users\ucitelji_note\Documents\FOTKE ZA\za učitelje\jezero\DSC_0086.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420983" y="1079863"/>
            <a:ext cx="8978537" cy="5573486"/>
          </a:xfrm>
          <a:prstGeom prst="rect">
            <a:avLst/>
          </a:prstGeom>
        </p:spPr>
      </p:pic>
    </p:spTree>
    <p:extLst>
      <p:ext uri="{BB962C8B-B14F-4D97-AF65-F5344CB8AC3E}">
        <p14:creationId xmlns:p14="http://schemas.microsoft.com/office/powerpoint/2010/main" val="1424532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4" name="Označba mesta vsebine 3" descr="izleti, kam na izlet, enodnevni izlet, družinski izlet, ideja za izlet">
            <a:hlinkClick r:id="rId2" tooltip="&quot;&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92924" y="522514"/>
            <a:ext cx="8911687" cy="5974080"/>
          </a:xfrm>
          <a:prstGeom prst="rect">
            <a:avLst/>
          </a:prstGeom>
          <a:noFill/>
          <a:ln>
            <a:noFill/>
          </a:ln>
        </p:spPr>
      </p:pic>
    </p:spTree>
    <p:extLst>
      <p:ext uri="{BB962C8B-B14F-4D97-AF65-F5344CB8AC3E}">
        <p14:creationId xmlns:p14="http://schemas.microsoft.com/office/powerpoint/2010/main" val="2764012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881051" y="357050"/>
            <a:ext cx="9623561" cy="1410789"/>
          </a:xfrm>
          <a:solidFill>
            <a:srgbClr val="FFFF00"/>
          </a:solidFill>
        </p:spPr>
        <p:txBody>
          <a:bodyPr>
            <a:normAutofit fontScale="90000"/>
          </a:bodyPr>
          <a:lstStyle/>
          <a:p>
            <a:r>
              <a:rPr lang="sl-SI" sz="2200" dirty="0">
                <a:solidFill>
                  <a:srgbClr val="C00000"/>
                </a:solidFill>
                <a:latin typeface="Arial" panose="020B0604020202020204" pitchFamily="34" charset="0"/>
                <a:cs typeface="Arial" panose="020B0604020202020204" pitchFamily="34" charset="0"/>
              </a:rPr>
              <a:t>3. </a:t>
            </a:r>
            <a:r>
              <a:rPr lang="sl-SI" sz="2200" dirty="0" smtClean="0">
                <a:solidFill>
                  <a:srgbClr val="C00000"/>
                </a:solidFill>
                <a:latin typeface="Arial" panose="020B0604020202020204" pitchFamily="34" charset="0"/>
                <a:cs typeface="Arial" panose="020B0604020202020204" pitchFamily="34" charset="0"/>
              </a:rPr>
              <a:t>postanek: </a:t>
            </a:r>
            <a:r>
              <a:rPr lang="sl-SI" sz="2200" b="1" dirty="0" smtClean="0">
                <a:solidFill>
                  <a:srgbClr val="C00000"/>
                </a:solidFill>
                <a:latin typeface="Arial" panose="020B0604020202020204" pitchFamily="34" charset="0"/>
                <a:cs typeface="Arial" panose="020B0604020202020204" pitchFamily="34" charset="0"/>
              </a:rPr>
              <a:t>Zelška cerkev</a:t>
            </a:r>
            <a:br>
              <a:rPr lang="sl-SI" sz="2200" b="1" dirty="0" smtClean="0">
                <a:solidFill>
                  <a:srgbClr val="C00000"/>
                </a:solidFill>
                <a:latin typeface="Arial" panose="020B0604020202020204" pitchFamily="34" charset="0"/>
                <a:cs typeface="Arial" panose="020B0604020202020204" pitchFamily="34" charset="0"/>
              </a:rPr>
            </a:br>
            <a:r>
              <a:rPr lang="sl-SI" sz="2200" b="1" dirty="0">
                <a:solidFill>
                  <a:srgbClr val="C00000"/>
                </a:solidFill>
                <a:latin typeface="Arial" panose="020B0604020202020204" pitchFamily="34" charset="0"/>
                <a:cs typeface="Arial" panose="020B0604020202020204" pitchFamily="34" charset="0"/>
              </a:rPr>
              <a:t/>
            </a:r>
            <a:br>
              <a:rPr lang="sl-SI" sz="2200" b="1" dirty="0">
                <a:solidFill>
                  <a:srgbClr val="C00000"/>
                </a:solidFill>
                <a:latin typeface="Arial" panose="020B0604020202020204" pitchFamily="34" charset="0"/>
                <a:cs typeface="Arial" panose="020B0604020202020204" pitchFamily="34" charset="0"/>
              </a:rPr>
            </a:br>
            <a:r>
              <a:rPr lang="sl-SI" sz="1800" b="1" dirty="0">
                <a:solidFill>
                  <a:schemeClr val="tx1"/>
                </a:solidFill>
                <a:latin typeface="Arial" panose="020B0604020202020204" pitchFamily="34" charset="0"/>
                <a:cs typeface="Arial" panose="020B0604020202020204" pitchFamily="34" charset="0"/>
              </a:rPr>
              <a:t>Ko se pelješ skozi vas Zelše, tamkajšnjo cerkvico takoj opaziš. V oči ti pade predvsem njena oblika – nekakšna trolistna deteljica. Če te bo pot kdaj zanesla tam mimo, kratek postanek res ne bo odveč</a:t>
            </a:r>
            <a:r>
              <a:rPr lang="sl-SI" sz="1800" b="1" dirty="0" smtClean="0">
                <a:solidFill>
                  <a:schemeClr val="tx1"/>
                </a:solidFill>
                <a:latin typeface="Arial" panose="020B0604020202020204" pitchFamily="34" charset="0"/>
                <a:cs typeface="Arial" panose="020B0604020202020204" pitchFamily="34" charset="0"/>
              </a:rPr>
              <a:t>. </a:t>
            </a:r>
            <a:r>
              <a:rPr lang="sl-SI" sz="1800" i="1" dirty="0" smtClean="0">
                <a:solidFill>
                  <a:schemeClr val="tx1"/>
                </a:solidFill>
                <a:latin typeface="Arial" panose="020B0604020202020204" pitchFamily="34" charset="0"/>
                <a:cs typeface="Arial" panose="020B0604020202020204" pitchFamily="34" charset="0"/>
              </a:rPr>
              <a:t>(Če želiš, si še enkrat poglej prvi filmček, kjer izveš več o cerkvi sv. </a:t>
            </a:r>
            <a:r>
              <a:rPr lang="sl-SI" sz="1800" i="1" dirty="0" err="1" smtClean="0">
                <a:solidFill>
                  <a:schemeClr val="tx1"/>
                </a:solidFill>
                <a:latin typeface="Arial" panose="020B0604020202020204" pitchFamily="34" charset="0"/>
                <a:cs typeface="Arial" panose="020B0604020202020204" pitchFamily="34" charset="0"/>
              </a:rPr>
              <a:t>Volbenka</a:t>
            </a:r>
            <a:r>
              <a:rPr lang="sl-SI" sz="1800" i="1" dirty="0" smtClean="0">
                <a:solidFill>
                  <a:schemeClr val="tx1"/>
                </a:solidFill>
                <a:latin typeface="Arial" panose="020B0604020202020204" pitchFamily="34" charset="0"/>
                <a:cs typeface="Arial" panose="020B0604020202020204" pitchFamily="34" charset="0"/>
              </a:rPr>
              <a:t>.)</a:t>
            </a:r>
            <a:r>
              <a:rPr lang="sl-SI" sz="1800" i="1" dirty="0">
                <a:solidFill>
                  <a:schemeClr val="tx1"/>
                </a:solidFill>
                <a:latin typeface="Arial" panose="020B0604020202020204" pitchFamily="34" charset="0"/>
                <a:cs typeface="Arial" panose="020B0604020202020204" pitchFamily="34" charset="0"/>
              </a:rPr>
              <a:t/>
            </a:r>
            <a:br>
              <a:rPr lang="sl-SI" sz="1800" i="1" dirty="0">
                <a:solidFill>
                  <a:schemeClr val="tx1"/>
                </a:solidFill>
                <a:latin typeface="Arial" panose="020B0604020202020204" pitchFamily="34" charset="0"/>
                <a:cs typeface="Arial" panose="020B0604020202020204" pitchFamily="34" charset="0"/>
              </a:rPr>
            </a:br>
            <a:r>
              <a:rPr lang="sl-SI" sz="1800" b="1" dirty="0">
                <a:solidFill>
                  <a:schemeClr val="tx1"/>
                </a:solidFill>
                <a:latin typeface="Arial" panose="020B0604020202020204" pitchFamily="34" charset="0"/>
                <a:cs typeface="Arial" panose="020B0604020202020204" pitchFamily="34" charset="0"/>
              </a:rPr>
              <a:t/>
            </a:r>
            <a:br>
              <a:rPr lang="sl-SI" sz="1800" b="1" dirty="0">
                <a:solidFill>
                  <a:schemeClr val="tx1"/>
                </a:solidFill>
                <a:latin typeface="Arial" panose="020B0604020202020204" pitchFamily="34" charset="0"/>
                <a:cs typeface="Arial" panose="020B0604020202020204" pitchFamily="34" charset="0"/>
              </a:rPr>
            </a:br>
            <a:endParaRPr lang="sl-SI" sz="1800" b="1" dirty="0">
              <a:solidFill>
                <a:schemeClr val="tx1"/>
              </a:solidFill>
              <a:latin typeface="Arial" panose="020B0604020202020204" pitchFamily="34" charset="0"/>
              <a:cs typeface="Arial" panose="020B0604020202020204" pitchFamily="34" charset="0"/>
            </a:endParaRPr>
          </a:p>
        </p:txBody>
      </p:sp>
      <p:pic>
        <p:nvPicPr>
          <p:cNvPr id="5" name="Picture 4" descr="Malo drugačne Zelše | Fotodnevnik - ena na d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7233" y="2074818"/>
            <a:ext cx="4429429" cy="4186643"/>
          </a:xfrm>
          <a:prstGeom prst="rect">
            <a:avLst/>
          </a:prstGeom>
          <a:noFill/>
          <a:extLst>
            <a:ext uri="{909E8E84-426E-40DD-AFC4-6F175D3DCCD1}">
              <a14:hiddenFill xmlns:a14="http://schemas.microsoft.com/office/drawing/2010/main">
                <a:solidFill>
                  <a:srgbClr val="FFFFFF"/>
                </a:solidFill>
              </a14:hiddenFill>
            </a:ext>
          </a:extLst>
        </p:spPr>
      </p:pic>
      <p:pic>
        <p:nvPicPr>
          <p:cNvPr id="6" name="Označba mesta vsebine 3" descr="izleti, kam na izlet, enodnevni izlet, družinski izlet, ideja za izlet">
            <a:hlinkClick r:id="rId3" tooltip="&quot;&quo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442114" y="1899696"/>
            <a:ext cx="4762500" cy="3171825"/>
          </a:xfrm>
          <a:prstGeom prst="rect">
            <a:avLst/>
          </a:prstGeom>
          <a:noFill/>
          <a:ln>
            <a:noFill/>
          </a:ln>
        </p:spPr>
      </p:pic>
      <p:pic>
        <p:nvPicPr>
          <p:cNvPr id="7" name="Picture 2" descr="Cerkev sv. Volbenka, Zelš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7738" y="5115067"/>
            <a:ext cx="2800928" cy="1854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092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z="1600" b="1" u="sng"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Še nekaj zanimivosti:</a:t>
            </a:r>
            <a:br>
              <a:rPr lang="sl-SI" sz="1600" b="1" u="sng"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sl-SI" sz="1600" b="1" dirty="0" smtClean="0">
                <a:solidFill>
                  <a:schemeClr val="tx1"/>
                </a:solidFill>
                <a:latin typeface="Arial" panose="020B0604020202020204" pitchFamily="34" charset="0"/>
                <a:cs typeface="Arial" panose="020B0604020202020204" pitchFamily="34" charset="0"/>
              </a:rPr>
              <a:t>Cerkev </a:t>
            </a:r>
            <a:r>
              <a:rPr lang="sl-SI" sz="1600" b="1" dirty="0">
                <a:solidFill>
                  <a:schemeClr val="tx1"/>
                </a:solidFill>
                <a:latin typeface="Arial" panose="020B0604020202020204" pitchFamily="34" charset="0"/>
                <a:cs typeface="Arial" panose="020B0604020202020204" pitchFamily="34" charset="0"/>
              </a:rPr>
              <a:t>sv. </a:t>
            </a:r>
            <a:r>
              <a:rPr lang="sl-SI" sz="1600" b="1" dirty="0" err="1">
                <a:solidFill>
                  <a:schemeClr val="tx1"/>
                </a:solidFill>
                <a:latin typeface="Arial" panose="020B0604020202020204" pitchFamily="34" charset="0"/>
                <a:cs typeface="Arial" panose="020B0604020202020204" pitchFamily="34" charset="0"/>
              </a:rPr>
              <a:t>Volbenka</a:t>
            </a:r>
            <a:r>
              <a:rPr lang="sl-SI" sz="1600" b="1" dirty="0">
                <a:solidFill>
                  <a:schemeClr val="tx1"/>
                </a:solidFill>
                <a:latin typeface="Arial" panose="020B0604020202020204" pitchFamily="34" charset="0"/>
                <a:cs typeface="Arial" panose="020B0604020202020204" pitchFamily="34" charset="0"/>
              </a:rPr>
              <a:t> stoji na griču južno od vasi Zelše na severnem obrobju Cerkniškega polja. Zgrajena je bila v 17. stoletju na pobudo cerkniškega župnika Gregorja </a:t>
            </a:r>
            <a:r>
              <a:rPr lang="sl-SI" sz="1600" b="1" dirty="0" err="1">
                <a:solidFill>
                  <a:schemeClr val="tx1"/>
                </a:solidFill>
                <a:latin typeface="Arial" panose="020B0604020202020204" pitchFamily="34" charset="0"/>
                <a:cs typeface="Arial" panose="020B0604020202020204" pitchFamily="34" charset="0"/>
              </a:rPr>
              <a:t>Červiča</a:t>
            </a:r>
            <a:r>
              <a:rPr lang="sl-SI" sz="1600" b="1" dirty="0">
                <a:solidFill>
                  <a:schemeClr val="tx1"/>
                </a:solidFill>
                <a:latin typeface="Arial" panose="020B0604020202020204" pitchFamily="34" charset="0"/>
                <a:cs typeface="Arial" panose="020B0604020202020204" pitchFamily="34" charset="0"/>
              </a:rPr>
              <a:t> in je posvečena svetemu </a:t>
            </a:r>
            <a:r>
              <a:rPr lang="sl-SI" sz="1600" b="1" dirty="0" err="1">
                <a:solidFill>
                  <a:schemeClr val="tx1"/>
                </a:solidFill>
                <a:latin typeface="Arial" panose="020B0604020202020204" pitchFamily="34" charset="0"/>
                <a:cs typeface="Arial" panose="020B0604020202020204" pitchFamily="34" charset="0"/>
              </a:rPr>
              <a:t>Volbenku</a:t>
            </a:r>
            <a:r>
              <a:rPr lang="sl-SI" sz="1600" b="1" dirty="0">
                <a:solidFill>
                  <a:schemeClr val="tx1"/>
                </a:solidFill>
                <a:latin typeface="Arial" panose="020B0604020202020204" pitchFamily="34" charset="0"/>
                <a:cs typeface="Arial" panose="020B0604020202020204" pitchFamily="34" charset="0"/>
              </a:rPr>
              <a:t>. </a:t>
            </a:r>
            <a:r>
              <a:rPr lang="sl-SI" sz="16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Tloris cerkve je zasnovan na obliki trolistne deteljice, zvonik je iz obdobja visokega </a:t>
            </a:r>
            <a:r>
              <a:rPr lang="sl-SI" sz="16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baroka.</a:t>
            </a:r>
            <a:endParaRPr lang="sl-SI" sz="16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Označba mesta vsebine 3" descr="izleti, kam na izlet, enodnevni izlet, družinski izlet, ideja za izlet">
            <a:hlinkClick r:id="rId2" tooltip="&quot;&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42607" y="1994263"/>
            <a:ext cx="8865324" cy="4624251"/>
          </a:xfrm>
          <a:prstGeom prst="rect">
            <a:avLst/>
          </a:prstGeom>
          <a:noFill/>
          <a:ln>
            <a:noFill/>
          </a:ln>
        </p:spPr>
      </p:pic>
    </p:spTree>
    <p:extLst>
      <p:ext uri="{BB962C8B-B14F-4D97-AF65-F5344CB8AC3E}">
        <p14:creationId xmlns:p14="http://schemas.microsoft.com/office/powerpoint/2010/main" val="950382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32114" y="583475"/>
            <a:ext cx="10372498" cy="1811382"/>
          </a:xfrm>
          <a:solidFill>
            <a:srgbClr val="FFFF00"/>
          </a:solidFill>
        </p:spPr>
        <p:txBody>
          <a:bodyPr>
            <a:normAutofit fontScale="90000"/>
          </a:bodyPr>
          <a:lstStyle/>
          <a:p>
            <a:r>
              <a:rPr lang="sl-SI" sz="2200" dirty="0" smtClean="0">
                <a:solidFill>
                  <a:srgbClr val="C00000"/>
                </a:solidFill>
                <a:latin typeface="Arial" panose="020B0604020202020204" pitchFamily="34" charset="0"/>
                <a:cs typeface="Arial" panose="020B0604020202020204" pitchFamily="34" charset="0"/>
              </a:rPr>
              <a:t>4. </a:t>
            </a:r>
            <a:r>
              <a:rPr lang="sl-SI" sz="2200" dirty="0">
                <a:solidFill>
                  <a:srgbClr val="C00000"/>
                </a:solidFill>
                <a:latin typeface="Arial" panose="020B0604020202020204" pitchFamily="34" charset="0"/>
                <a:cs typeface="Arial" panose="020B0604020202020204" pitchFamily="34" charset="0"/>
              </a:rPr>
              <a:t>p</a:t>
            </a:r>
            <a:r>
              <a:rPr lang="sl-SI" sz="2200" dirty="0" smtClean="0">
                <a:solidFill>
                  <a:srgbClr val="C00000"/>
                </a:solidFill>
                <a:latin typeface="Arial" panose="020B0604020202020204" pitchFamily="34" charset="0"/>
                <a:cs typeface="Arial" panose="020B0604020202020204" pitchFamily="34" charset="0"/>
              </a:rPr>
              <a:t>ostanek: </a:t>
            </a:r>
            <a:r>
              <a:rPr lang="sl-SI" sz="2200" b="1" dirty="0" smtClean="0">
                <a:solidFill>
                  <a:srgbClr val="C00000"/>
                </a:solidFill>
                <a:latin typeface="Arial" panose="020B0604020202020204" pitchFamily="34" charset="0"/>
                <a:cs typeface="Arial" panose="020B0604020202020204" pitchFamily="34" charset="0"/>
              </a:rPr>
              <a:t>RAKOV ŠKOCJAN</a:t>
            </a:r>
            <a:br>
              <a:rPr lang="sl-SI" sz="2200" b="1" dirty="0" smtClean="0">
                <a:solidFill>
                  <a:srgbClr val="C00000"/>
                </a:solidFill>
                <a:latin typeface="Arial" panose="020B0604020202020204" pitchFamily="34" charset="0"/>
                <a:cs typeface="Arial" panose="020B0604020202020204" pitchFamily="34" charset="0"/>
              </a:rPr>
            </a:br>
            <a:r>
              <a:rPr lang="sl-SI" sz="1800" dirty="0" smtClean="0">
                <a:solidFill>
                  <a:schemeClr val="tx1"/>
                </a:solidFill>
                <a:latin typeface="Arial" panose="020B0604020202020204" pitchFamily="34" charset="0"/>
                <a:cs typeface="Arial" panose="020B0604020202020204" pitchFamily="34" charset="0"/>
              </a:rPr>
              <a:t/>
            </a:r>
            <a:br>
              <a:rPr lang="sl-SI" sz="1800" dirty="0" smtClean="0">
                <a:solidFill>
                  <a:schemeClr val="tx1"/>
                </a:solidFill>
                <a:latin typeface="Arial" panose="020B0604020202020204" pitchFamily="34" charset="0"/>
                <a:cs typeface="Arial" panose="020B0604020202020204" pitchFamily="34" charset="0"/>
              </a:rPr>
            </a:br>
            <a:r>
              <a:rPr lang="sl-SI" sz="1800" b="1" dirty="0">
                <a:solidFill>
                  <a:schemeClr val="tx1"/>
                </a:solidFill>
                <a:latin typeface="Arial" panose="020B0604020202020204" pitchFamily="34" charset="0"/>
                <a:cs typeface="Arial" panose="020B0604020202020204" pitchFamily="34" charset="0"/>
              </a:rPr>
              <a:t>Na jugozahodnem delu Slovenije, med Cerknico in Postojno, leži ob vznožju Javornikov dolina Rakov Škocjan. L</a:t>
            </a:r>
            <a:r>
              <a:rPr lang="sl-SI" sz="1800" b="1" dirty="0" smtClean="0">
                <a:solidFill>
                  <a:schemeClr val="tx1"/>
                </a:solidFill>
                <a:latin typeface="Arial" panose="020B0604020202020204" pitchFamily="34" charset="0"/>
                <a:cs typeface="Arial" panose="020B0604020202020204" pitchFamily="34" charset="0"/>
              </a:rPr>
              <a:t>eži </a:t>
            </a:r>
            <a:r>
              <a:rPr lang="sl-SI" sz="1800" b="1" dirty="0">
                <a:solidFill>
                  <a:schemeClr val="tx1"/>
                </a:solidFill>
                <a:latin typeface="Arial" panose="020B0604020202020204" pitchFamily="34" charset="0"/>
                <a:cs typeface="Arial" panose="020B0604020202020204" pitchFamily="34" charset="0"/>
              </a:rPr>
              <a:t>na kraških tleh. Obdana je z mogočnimi gozdovi. Tak svet imenujemo visoki ali zeleni kras</a:t>
            </a:r>
            <a:r>
              <a:rPr lang="sl-SI" sz="1800" b="1" dirty="0" smtClean="0">
                <a:solidFill>
                  <a:schemeClr val="tx1"/>
                </a:solidFill>
                <a:latin typeface="Arial" panose="020B0604020202020204" pitchFamily="34" charset="0"/>
                <a:cs typeface="Arial" panose="020B0604020202020204" pitchFamily="34" charset="0"/>
              </a:rPr>
              <a:t>.</a:t>
            </a:r>
            <a:br>
              <a:rPr lang="sl-SI" sz="1800" b="1" dirty="0" smtClean="0">
                <a:solidFill>
                  <a:schemeClr val="tx1"/>
                </a:solidFill>
                <a:latin typeface="Arial" panose="020B0604020202020204" pitchFamily="34" charset="0"/>
                <a:cs typeface="Arial" panose="020B0604020202020204" pitchFamily="34" charset="0"/>
              </a:rPr>
            </a:br>
            <a:r>
              <a:rPr lang="sl-SI" sz="1800" b="1" dirty="0" smtClean="0">
                <a:solidFill>
                  <a:schemeClr val="tx1"/>
                </a:solidFill>
                <a:latin typeface="Arial" panose="020B0604020202020204" pitchFamily="34" charset="0"/>
                <a:cs typeface="Arial" panose="020B0604020202020204" pitchFamily="34" charset="0"/>
              </a:rPr>
              <a:t/>
            </a:r>
            <a:br>
              <a:rPr lang="sl-SI" sz="1800" b="1" dirty="0" smtClean="0">
                <a:solidFill>
                  <a:schemeClr val="tx1"/>
                </a:solidFill>
                <a:latin typeface="Arial" panose="020B0604020202020204" pitchFamily="34" charset="0"/>
                <a:cs typeface="Arial" panose="020B0604020202020204" pitchFamily="34" charset="0"/>
              </a:rPr>
            </a:br>
            <a:r>
              <a:rPr lang="sl-SI" sz="1800" b="1" dirty="0" smtClean="0">
                <a:solidFill>
                  <a:schemeClr val="tx1"/>
                </a:solidFill>
                <a:latin typeface="Arial" panose="020B0604020202020204" pitchFamily="34" charset="0"/>
                <a:cs typeface="Arial" panose="020B0604020202020204" pitchFamily="34" charset="0"/>
              </a:rPr>
              <a:t>Poglej si filmček na povezavi</a:t>
            </a:r>
            <a:r>
              <a:rPr lang="sl-SI" sz="1800" dirty="0">
                <a:solidFill>
                  <a:schemeClr val="tx1"/>
                </a:solidFill>
                <a:latin typeface="Arial" panose="020B0604020202020204" pitchFamily="34" charset="0"/>
                <a:cs typeface="Arial" panose="020B0604020202020204" pitchFamily="34" charset="0"/>
              </a:rPr>
              <a:t> </a:t>
            </a:r>
            <a:r>
              <a:rPr lang="sl-SI" sz="1300" dirty="0" smtClean="0">
                <a:solidFill>
                  <a:srgbClr val="00B050"/>
                </a:solidFill>
                <a:latin typeface="Arial" panose="020B0604020202020204" pitchFamily="34" charset="0"/>
                <a:cs typeface="Arial" panose="020B0604020202020204" pitchFamily="34" charset="0"/>
              </a:rPr>
              <a:t>(15:50 min): </a:t>
            </a:r>
            <a:r>
              <a:rPr lang="sl-SI" sz="1800" dirty="0">
                <a:solidFill>
                  <a:schemeClr val="tx1"/>
                </a:solidFill>
                <a:latin typeface="Arial" panose="020B0604020202020204" pitchFamily="34" charset="0"/>
                <a:cs typeface="Arial" panose="020B0604020202020204" pitchFamily="34" charset="0"/>
                <a:hlinkClick r:id="rId2"/>
              </a:rPr>
              <a:t>https://</a:t>
            </a:r>
            <a:r>
              <a:rPr lang="sl-SI" sz="1800" dirty="0" smtClean="0">
                <a:solidFill>
                  <a:schemeClr val="tx1"/>
                </a:solidFill>
                <a:latin typeface="Arial" panose="020B0604020202020204" pitchFamily="34" charset="0"/>
                <a:cs typeface="Arial" panose="020B0604020202020204" pitchFamily="34" charset="0"/>
                <a:hlinkClick r:id="rId2"/>
              </a:rPr>
              <a:t>www.youtube.com/watch?v=J8_pI1rAtMk</a:t>
            </a:r>
            <a:r>
              <a:rPr lang="sl-SI" sz="1800" dirty="0" smtClean="0">
                <a:solidFill>
                  <a:schemeClr val="tx1"/>
                </a:solidFill>
                <a:latin typeface="Arial" panose="020B0604020202020204" pitchFamily="34" charset="0"/>
                <a:cs typeface="Arial" panose="020B0604020202020204" pitchFamily="34" charset="0"/>
              </a:rPr>
              <a:t/>
            </a:r>
            <a:br>
              <a:rPr lang="sl-SI" sz="1800" dirty="0" smtClean="0">
                <a:solidFill>
                  <a:schemeClr val="tx1"/>
                </a:solidFill>
                <a:latin typeface="Arial" panose="020B0604020202020204" pitchFamily="34" charset="0"/>
                <a:cs typeface="Arial" panose="020B0604020202020204" pitchFamily="34" charset="0"/>
              </a:rPr>
            </a:br>
            <a:r>
              <a:rPr lang="sl-SI" sz="1800" dirty="0">
                <a:solidFill>
                  <a:schemeClr val="tx1"/>
                </a:solidFill>
                <a:latin typeface="Arial" panose="020B0604020202020204" pitchFamily="34" charset="0"/>
                <a:cs typeface="Arial" panose="020B0604020202020204" pitchFamily="34" charset="0"/>
              </a:rPr>
              <a:t/>
            </a:r>
            <a:br>
              <a:rPr lang="sl-SI" sz="1800" dirty="0">
                <a:solidFill>
                  <a:schemeClr val="tx1"/>
                </a:solidFill>
                <a:latin typeface="Arial" panose="020B0604020202020204" pitchFamily="34" charset="0"/>
                <a:cs typeface="Arial" panose="020B0604020202020204" pitchFamily="34" charset="0"/>
              </a:rPr>
            </a:br>
            <a:r>
              <a:rPr lang="sl-SI" sz="1800" dirty="0" smtClean="0">
                <a:solidFill>
                  <a:schemeClr val="tx1"/>
                </a:solidFill>
                <a:latin typeface="Arial" panose="020B0604020202020204" pitchFamily="34" charset="0"/>
                <a:cs typeface="Arial" panose="020B0604020202020204" pitchFamily="34" charset="0"/>
              </a:rPr>
              <a:t/>
            </a:r>
            <a:br>
              <a:rPr lang="sl-SI" sz="1800" dirty="0" smtClean="0">
                <a:solidFill>
                  <a:schemeClr val="tx1"/>
                </a:solidFill>
                <a:latin typeface="Arial" panose="020B0604020202020204" pitchFamily="34" charset="0"/>
                <a:cs typeface="Arial" panose="020B0604020202020204" pitchFamily="34" charset="0"/>
              </a:rPr>
            </a:br>
            <a:r>
              <a:rPr lang="sl-SI" sz="1800" dirty="0">
                <a:latin typeface="Arial" panose="020B0604020202020204" pitchFamily="34" charset="0"/>
                <a:cs typeface="Arial" panose="020B0604020202020204" pitchFamily="34" charset="0"/>
              </a:rPr>
              <a:t/>
            </a:r>
            <a:br>
              <a:rPr lang="sl-SI" sz="1800" dirty="0">
                <a:latin typeface="Arial" panose="020B0604020202020204" pitchFamily="34" charset="0"/>
                <a:cs typeface="Arial" panose="020B0604020202020204" pitchFamily="34" charset="0"/>
              </a:rPr>
            </a:br>
            <a:r>
              <a:rPr lang="sl-SI" dirty="0"/>
              <a:t/>
            </a:r>
            <a:br>
              <a:rPr lang="sl-SI" dirty="0"/>
            </a:br>
            <a:endParaRPr lang="sl-SI" sz="1600" dirty="0">
              <a:latin typeface="Arial" panose="020B0604020202020204" pitchFamily="34" charset="0"/>
              <a:cs typeface="Arial" panose="020B0604020202020204" pitchFamily="34" charset="0"/>
            </a:endParaRPr>
          </a:p>
        </p:txBody>
      </p:sp>
      <p:pic>
        <p:nvPicPr>
          <p:cNvPr id="4" name="Označba mesta vsebine 3" descr="izleti, kam na izlet, enodnevni izlet, družinski izlet, ideja za izlet">
            <a:hlinkClick r:id="rId3" tooltip="&quot;&quot;"/>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342604" y="2394855"/>
            <a:ext cx="7637419" cy="4380413"/>
          </a:xfrm>
          <a:prstGeom prst="rect">
            <a:avLst/>
          </a:prstGeom>
          <a:noFill/>
          <a:ln>
            <a:noFill/>
          </a:ln>
        </p:spPr>
      </p:pic>
    </p:spTree>
    <p:extLst>
      <p:ext uri="{BB962C8B-B14F-4D97-AF65-F5344CB8AC3E}">
        <p14:creationId xmlns:p14="http://schemas.microsoft.com/office/powerpoint/2010/main" val="1344716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61702" y="606693"/>
            <a:ext cx="8911687" cy="995684"/>
          </a:xfrm>
        </p:spPr>
        <p:txBody>
          <a:bodyPr>
            <a:normAutofit fontScale="90000"/>
          </a:bodyPr>
          <a:lstStyle/>
          <a:p>
            <a:r>
              <a:rPr lang="sl-SI" sz="1600" b="1" dirty="0" smtClean="0">
                <a:solidFill>
                  <a:schemeClr val="tx1"/>
                </a:solidFill>
                <a:latin typeface="Arial" panose="020B0604020202020204" pitchFamily="34" charset="0"/>
                <a:cs typeface="Arial" panose="020B0604020202020204" pitchFamily="34" charset="0"/>
              </a:rPr>
              <a:t>Mali naravni most na povezavi </a:t>
            </a:r>
            <a:r>
              <a:rPr lang="sl-SI" sz="1300" dirty="0" smtClean="0">
                <a:solidFill>
                  <a:srgbClr val="00B050"/>
                </a:solidFill>
                <a:latin typeface="Arial" panose="020B0604020202020204" pitchFamily="34" charset="0"/>
                <a:cs typeface="Arial" panose="020B0604020202020204" pitchFamily="34" charset="0"/>
              </a:rPr>
              <a:t>(0:59 min)</a:t>
            </a:r>
            <a:r>
              <a:rPr lang="sl-SI" sz="1600" b="1" dirty="0" smtClean="0">
                <a:solidFill>
                  <a:schemeClr val="tx1"/>
                </a:solidFill>
                <a:latin typeface="Arial" panose="020B0604020202020204" pitchFamily="34" charset="0"/>
                <a:cs typeface="Arial" panose="020B0604020202020204" pitchFamily="34" charset="0"/>
              </a:rPr>
              <a:t>: </a:t>
            </a:r>
            <a:r>
              <a:rPr lang="sl-SI" sz="1600" dirty="0">
                <a:hlinkClick r:id="rId2"/>
              </a:rPr>
              <a:t>https://www.youtube.com/watch?v=B_znHi5JDdM</a:t>
            </a:r>
            <a:r>
              <a:rPr lang="sl-SI" sz="1600" b="1" dirty="0" smtClean="0">
                <a:solidFill>
                  <a:schemeClr val="tx1"/>
                </a:solidFill>
                <a:latin typeface="Arial" panose="020B0604020202020204" pitchFamily="34" charset="0"/>
                <a:cs typeface="Arial" panose="020B0604020202020204" pitchFamily="34" charset="0"/>
              </a:rPr>
              <a:t/>
            </a:r>
            <a:br>
              <a:rPr lang="sl-SI" sz="1600" b="1" dirty="0" smtClean="0">
                <a:solidFill>
                  <a:schemeClr val="tx1"/>
                </a:solidFill>
                <a:latin typeface="Arial" panose="020B0604020202020204" pitchFamily="34" charset="0"/>
                <a:cs typeface="Arial" panose="020B0604020202020204" pitchFamily="34" charset="0"/>
              </a:rPr>
            </a:br>
            <a:r>
              <a:rPr lang="sl-SI" sz="1600" b="1" dirty="0">
                <a:solidFill>
                  <a:schemeClr val="tx1"/>
                </a:solidFill>
                <a:latin typeface="Arial" panose="020B0604020202020204" pitchFamily="34" charset="0"/>
                <a:cs typeface="Arial" panose="020B0604020202020204" pitchFamily="34" charset="0"/>
              </a:rPr>
              <a:t/>
            </a:r>
            <a:br>
              <a:rPr lang="sl-SI" sz="1600" b="1" dirty="0">
                <a:solidFill>
                  <a:schemeClr val="tx1"/>
                </a:solidFill>
                <a:latin typeface="Arial" panose="020B0604020202020204" pitchFamily="34" charset="0"/>
                <a:cs typeface="Arial" panose="020B0604020202020204" pitchFamily="34" charset="0"/>
              </a:rPr>
            </a:br>
            <a:r>
              <a:rPr lang="sl-SI" sz="1600" b="1" dirty="0" smtClean="0">
                <a:solidFill>
                  <a:schemeClr val="tx1"/>
                </a:solidFill>
                <a:latin typeface="Arial" panose="020B0604020202020204" pitchFamily="34" charset="0"/>
                <a:cs typeface="Arial" panose="020B0604020202020204" pitchFamily="34" charset="0"/>
              </a:rPr>
              <a:t>In še nekaj fotografij: </a:t>
            </a:r>
            <a:br>
              <a:rPr lang="sl-SI" sz="1600" b="1" dirty="0" smtClean="0">
                <a:solidFill>
                  <a:schemeClr val="tx1"/>
                </a:solidFill>
                <a:latin typeface="Arial" panose="020B0604020202020204" pitchFamily="34" charset="0"/>
                <a:cs typeface="Arial" panose="020B0604020202020204" pitchFamily="34" charset="0"/>
              </a:rPr>
            </a:br>
            <a:r>
              <a:rPr lang="sl-SI" sz="1600" b="1" dirty="0" smtClean="0">
                <a:solidFill>
                  <a:schemeClr val="tx1"/>
                </a:solidFill>
                <a:latin typeface="Arial" panose="020B0604020202020204" pitchFamily="34" charset="0"/>
                <a:cs typeface="Arial" panose="020B0604020202020204" pitchFamily="34" charset="0"/>
              </a:rPr>
              <a:t>                                                                             </a:t>
            </a:r>
            <a:r>
              <a:rPr lang="sl-SI" sz="1600" b="1" dirty="0" smtClean="0">
                <a:solidFill>
                  <a:srgbClr val="0070C0"/>
                </a:solidFill>
                <a:latin typeface="Arial" panose="020B0604020202020204" pitchFamily="34" charset="0"/>
                <a:cs typeface="Arial" panose="020B0604020202020204" pitchFamily="34" charset="0"/>
              </a:rPr>
              <a:t>Mali naravni most …. </a:t>
            </a:r>
            <a:r>
              <a:rPr lang="sl-SI" sz="1600" dirty="0" smtClean="0">
                <a:solidFill>
                  <a:srgbClr val="0070C0"/>
                </a:solidFill>
                <a:latin typeface="Arial" panose="020B0604020202020204" pitchFamily="34" charset="0"/>
                <a:cs typeface="Arial" panose="020B0604020202020204" pitchFamily="34" charset="0"/>
              </a:rPr>
              <a:t>gledano od zgoraj ….…. in od spodaj</a:t>
            </a:r>
            <a:endParaRPr lang="sl-SI" sz="1600" dirty="0">
              <a:solidFill>
                <a:srgbClr val="0070C0"/>
              </a:solidFill>
              <a:latin typeface="Arial" panose="020B0604020202020204" pitchFamily="34" charset="0"/>
              <a:cs typeface="Arial" panose="020B0604020202020204" pitchFamily="34" charset="0"/>
            </a:endParaRPr>
          </a:p>
        </p:txBody>
      </p:sp>
      <p:pic>
        <p:nvPicPr>
          <p:cNvPr id="4" name="Označba mesta vsebine 3" descr="C:\Users\ucitelji_note\Documents\FOTKE ZA\za učitelje\udornica, most\DSC_0170.JPG"/>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837509" y="1905000"/>
            <a:ext cx="5029889" cy="3703320"/>
          </a:xfrm>
          <a:prstGeom prst="rect">
            <a:avLst/>
          </a:prstGeom>
        </p:spPr>
      </p:pic>
      <p:pic>
        <p:nvPicPr>
          <p:cNvPr id="5" name="Slika 4" descr="C:\Users\ucitelji_note\Documents\FOTKE ZA\za učitelje\udornica, most\DSC_0316.JPG"/>
          <p:cNvPicPr/>
          <p:nvPr/>
        </p:nvPicPr>
        <p:blipFill>
          <a:blip r:embed="rId4" cstate="print">
            <a:extLst>
              <a:ext uri="{28A0092B-C50C-407E-A947-70E740481C1C}">
                <a14:useLocalDpi xmlns:a14="http://schemas.microsoft.com/office/drawing/2010/main" val="0"/>
              </a:ext>
            </a:extLst>
          </a:blip>
          <a:stretch>
            <a:fillRect/>
          </a:stretch>
        </p:blipFill>
        <p:spPr>
          <a:xfrm>
            <a:off x="7019110" y="2708366"/>
            <a:ext cx="4485502" cy="4149634"/>
          </a:xfrm>
          <a:prstGeom prst="rect">
            <a:avLst/>
          </a:prstGeom>
        </p:spPr>
      </p:pic>
    </p:spTree>
    <p:extLst>
      <p:ext uri="{BB962C8B-B14F-4D97-AF65-F5344CB8AC3E}">
        <p14:creationId xmlns:p14="http://schemas.microsoft.com/office/powerpoint/2010/main" val="2392687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92925" y="624110"/>
            <a:ext cx="8911687" cy="473170"/>
          </a:xfrm>
        </p:spPr>
        <p:txBody>
          <a:bodyPr>
            <a:normAutofit/>
          </a:bodyPr>
          <a:lstStyle/>
          <a:p>
            <a:r>
              <a:rPr lang="sl-SI" sz="1600" b="1" dirty="0" smtClean="0">
                <a:latin typeface="Arial" panose="020B0604020202020204" pitchFamily="34" charset="0"/>
                <a:cs typeface="Arial" panose="020B0604020202020204" pitchFamily="34" charset="0"/>
              </a:rPr>
              <a:t>                                                                                                              Veliki naravni most</a:t>
            </a:r>
            <a:endParaRPr lang="sl-SI" sz="1600" b="1" dirty="0">
              <a:latin typeface="Arial" panose="020B0604020202020204" pitchFamily="34" charset="0"/>
              <a:cs typeface="Arial" panose="020B0604020202020204" pitchFamily="34" charset="0"/>
            </a:endParaRPr>
          </a:p>
        </p:txBody>
      </p:sp>
      <p:pic>
        <p:nvPicPr>
          <p:cNvPr id="4" name="Označba mesta vsebine 3" descr="C:\Users\ucitelji_note\Documents\FOTKE ZA\za učitelje\udornica, most\DSC_0669.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708366" y="1506583"/>
            <a:ext cx="8229600" cy="5068388"/>
          </a:xfrm>
          <a:prstGeom prst="rect">
            <a:avLst/>
          </a:prstGeom>
        </p:spPr>
      </p:pic>
    </p:spTree>
    <p:extLst>
      <p:ext uri="{BB962C8B-B14F-4D97-AF65-F5344CB8AC3E}">
        <p14:creationId xmlns:p14="http://schemas.microsoft.com/office/powerpoint/2010/main" val="232987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270708" y="563150"/>
            <a:ext cx="8911687" cy="1280890"/>
          </a:xfrm>
        </p:spPr>
        <p:txBody>
          <a:bodyPr>
            <a:normAutofit/>
          </a:bodyPr>
          <a:lstStyle/>
          <a:p>
            <a:r>
              <a:rPr lang="sl-SI" sz="1600" b="1" dirty="0" smtClean="0">
                <a:solidFill>
                  <a:srgbClr val="0070C0"/>
                </a:solidFill>
                <a:latin typeface="Arial" panose="020B0604020202020204" pitchFamily="34" charset="0"/>
                <a:cs typeface="Arial" panose="020B0604020202020204" pitchFamily="34" charset="0"/>
              </a:rPr>
              <a:t>                                     Veliki </a:t>
            </a:r>
            <a:r>
              <a:rPr lang="sl-SI" sz="1600" b="1" dirty="0">
                <a:solidFill>
                  <a:srgbClr val="0070C0"/>
                </a:solidFill>
                <a:latin typeface="Arial" panose="020B0604020202020204" pitchFamily="34" charset="0"/>
                <a:cs typeface="Arial" panose="020B0604020202020204" pitchFamily="34" charset="0"/>
              </a:rPr>
              <a:t>naravni most. </a:t>
            </a:r>
            <a:r>
              <a:rPr lang="sl-SI" sz="1600" i="1" dirty="0">
                <a:solidFill>
                  <a:srgbClr val="0070C0"/>
                </a:solidFill>
                <a:latin typeface="Arial" panose="020B0604020202020204" pitchFamily="34" charset="0"/>
                <a:cs typeface="Arial" panose="020B0604020202020204" pitchFamily="34" charset="0"/>
              </a:rPr>
              <a:t>Ob poplavi voda prelije njegov 12m visok strop.</a:t>
            </a:r>
            <a:br>
              <a:rPr lang="sl-SI" sz="1600" i="1" dirty="0">
                <a:solidFill>
                  <a:srgbClr val="0070C0"/>
                </a:solidFill>
                <a:latin typeface="Arial" panose="020B0604020202020204" pitchFamily="34" charset="0"/>
                <a:cs typeface="Arial" panose="020B0604020202020204" pitchFamily="34" charset="0"/>
              </a:rPr>
            </a:br>
            <a:endParaRPr lang="sl-SI" sz="1600" i="1" dirty="0">
              <a:solidFill>
                <a:srgbClr val="0070C0"/>
              </a:solidFill>
              <a:latin typeface="Arial" panose="020B0604020202020204" pitchFamily="34" charset="0"/>
              <a:cs typeface="Arial" panose="020B0604020202020204" pitchFamily="34" charset="0"/>
            </a:endParaRPr>
          </a:p>
        </p:txBody>
      </p:sp>
      <p:pic>
        <p:nvPicPr>
          <p:cNvPr id="4" name="Označba mesta vsebine 3" descr="C:\Users\ucitelji_note\Documents\FOTKE ZA\za učitelje\udornica, most\IMG_4033.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70708" y="1419497"/>
            <a:ext cx="8510503" cy="5242560"/>
          </a:xfrm>
          <a:prstGeom prst="rect">
            <a:avLst/>
          </a:prstGeom>
        </p:spPr>
      </p:pic>
    </p:spTree>
    <p:extLst>
      <p:ext uri="{BB962C8B-B14F-4D97-AF65-F5344CB8AC3E}">
        <p14:creationId xmlns:p14="http://schemas.microsoft.com/office/powerpoint/2010/main" val="110826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92925" y="624110"/>
            <a:ext cx="8911687" cy="595090"/>
          </a:xfrm>
        </p:spPr>
        <p:txBody>
          <a:bodyPr>
            <a:normAutofit/>
          </a:bodyPr>
          <a:lstStyle/>
          <a:p>
            <a:r>
              <a:rPr lang="sl-SI" sz="1600" b="1" dirty="0" smtClean="0">
                <a:solidFill>
                  <a:srgbClr val="0070C0"/>
                </a:solidFill>
                <a:latin typeface="Arial" panose="020B0604020202020204" pitchFamily="34" charset="0"/>
                <a:cs typeface="Arial" panose="020B0604020202020204" pitchFamily="34" charset="0"/>
              </a:rPr>
              <a:t>                Veliki </a:t>
            </a:r>
            <a:r>
              <a:rPr lang="sl-SI" sz="1600" b="1" dirty="0">
                <a:solidFill>
                  <a:srgbClr val="0070C0"/>
                </a:solidFill>
                <a:latin typeface="Arial" panose="020B0604020202020204" pitchFamily="34" charset="0"/>
                <a:cs typeface="Arial" panose="020B0604020202020204" pitchFamily="34" charset="0"/>
              </a:rPr>
              <a:t>naravni most. </a:t>
            </a:r>
            <a:r>
              <a:rPr lang="sl-SI" sz="1600" i="1" dirty="0">
                <a:solidFill>
                  <a:srgbClr val="0070C0"/>
                </a:solidFill>
                <a:latin typeface="Arial" panose="020B0604020202020204" pitchFamily="34" charset="0"/>
                <a:cs typeface="Arial" panose="020B0604020202020204" pitchFamily="34" charset="0"/>
              </a:rPr>
              <a:t>Ob suši je možen sprehod po suhi strugi do Tkalca jame.</a:t>
            </a:r>
          </a:p>
        </p:txBody>
      </p:sp>
      <p:pic>
        <p:nvPicPr>
          <p:cNvPr id="4" name="Označba mesta vsebine 3" descr="C:\Users\ucitelji_note\Documents\FOTKE ZA\za učitelje\udornica, most\20190916_152003.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0" y="1219201"/>
            <a:ext cx="8926285" cy="5120640"/>
          </a:xfrm>
          <a:prstGeom prst="rect">
            <a:avLst/>
          </a:prstGeom>
        </p:spPr>
      </p:pic>
    </p:spTree>
    <p:extLst>
      <p:ext uri="{BB962C8B-B14F-4D97-AF65-F5344CB8AC3E}">
        <p14:creationId xmlns:p14="http://schemas.microsoft.com/office/powerpoint/2010/main" val="3758900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92925" y="624110"/>
            <a:ext cx="8911687" cy="4618450"/>
          </a:xfrm>
        </p:spPr>
        <p:txBody>
          <a:bodyPr/>
          <a:lstStyle/>
          <a:p>
            <a:endParaRPr lang="sl-SI" dirty="0"/>
          </a:p>
        </p:txBody>
      </p:sp>
      <p:pic>
        <p:nvPicPr>
          <p:cNvPr id="4" name="Označba mesta vsebine 3" descr="izleti, kam na izlet, enodnevni izlet, družinski izlet, ideja za izlet">
            <a:hlinkClick r:id="rId2" tooltip="&quot;&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90354" y="101596"/>
            <a:ext cx="7471954" cy="4156895"/>
          </a:xfrm>
          <a:prstGeom prst="rect">
            <a:avLst/>
          </a:prstGeom>
          <a:noFill/>
          <a:ln>
            <a:noFill/>
          </a:ln>
        </p:spPr>
      </p:pic>
      <p:sp>
        <p:nvSpPr>
          <p:cNvPr id="3" name="Pravokotnik 2"/>
          <p:cNvSpPr/>
          <p:nvPr/>
        </p:nvSpPr>
        <p:spPr>
          <a:xfrm rot="10800000" flipV="1">
            <a:off x="1627913" y="4332287"/>
            <a:ext cx="8299857" cy="1477328"/>
          </a:xfrm>
          <a:prstGeom prst="rect">
            <a:avLst/>
          </a:prstGeom>
          <a:solidFill>
            <a:srgbClr val="FFFF00"/>
          </a:solidFill>
        </p:spPr>
        <p:txBody>
          <a:bodyPr wrap="square">
            <a:spAutoFit/>
          </a:bodyPr>
          <a:lstStyle/>
          <a:p>
            <a:r>
              <a:rPr lang="sl-SI" b="1" dirty="0">
                <a:solidFill>
                  <a:srgbClr val="C00000"/>
                </a:solidFill>
                <a:latin typeface="Arial" panose="020B0604020202020204" pitchFamily="34" charset="0"/>
                <a:cs typeface="Arial" panose="020B0604020202020204" pitchFamily="34" charset="0"/>
              </a:rPr>
              <a:t>Tako, popotovanje po Notranjski sva zaključila. </a:t>
            </a:r>
            <a:r>
              <a:rPr lang="sl-SI" b="1" dirty="0" smtClean="0">
                <a:solidFill>
                  <a:srgbClr val="C00000"/>
                </a:solidFill>
                <a:latin typeface="Arial" panose="020B0604020202020204" pitchFamily="34" charset="0"/>
                <a:cs typeface="Arial" panose="020B0604020202020204" pitchFamily="34" charset="0"/>
              </a:rPr>
              <a:t>Upam, da ti je bilo všeč. </a:t>
            </a:r>
          </a:p>
          <a:p>
            <a:r>
              <a:rPr lang="sl-SI" b="1" dirty="0" smtClean="0">
                <a:latin typeface="Arial" panose="020B0604020202020204" pitchFamily="34" charset="0"/>
                <a:cs typeface="Arial" panose="020B0604020202020204" pitchFamily="34" charset="0"/>
              </a:rPr>
              <a:t>Čakata </a:t>
            </a:r>
            <a:r>
              <a:rPr lang="sl-SI" b="1" dirty="0">
                <a:latin typeface="Arial" panose="020B0604020202020204" pitchFamily="34" charset="0"/>
                <a:cs typeface="Arial" panose="020B0604020202020204" pitchFamily="34" charset="0"/>
              </a:rPr>
              <a:t>te še dve nalogi. Izberi si tisto, ki </a:t>
            </a:r>
            <a:r>
              <a:rPr lang="sl-SI" b="1" dirty="0" smtClean="0">
                <a:latin typeface="Arial" panose="020B0604020202020204" pitchFamily="34" charset="0"/>
                <a:cs typeface="Arial" panose="020B0604020202020204" pitchFamily="34" charset="0"/>
              </a:rPr>
              <a:t>se ti bo zdela zanimivejša </a:t>
            </a:r>
            <a:r>
              <a:rPr lang="sl-SI" b="1" dirty="0">
                <a:latin typeface="Arial" panose="020B0604020202020204" pitchFamily="34" charset="0"/>
                <a:cs typeface="Arial" panose="020B0604020202020204" pitchFamily="34" charset="0"/>
              </a:rPr>
              <a:t>in jo izpelji. Vse </a:t>
            </a:r>
            <a:r>
              <a:rPr lang="sl-SI" b="1" dirty="0" smtClean="0">
                <a:latin typeface="Arial" panose="020B0604020202020204" pitchFamily="34" charset="0"/>
                <a:cs typeface="Arial" panose="020B0604020202020204" pitchFamily="34" charset="0"/>
              </a:rPr>
              <a:t>dokumentiraj. </a:t>
            </a:r>
          </a:p>
          <a:p>
            <a:r>
              <a:rPr lang="sl-SI" b="1" dirty="0" smtClean="0">
                <a:latin typeface="Arial" panose="020B0604020202020204" pitchFamily="34" charset="0"/>
                <a:cs typeface="Arial" panose="020B0604020202020204" pitchFamily="34" charset="0"/>
              </a:rPr>
              <a:t>Če želiš, </a:t>
            </a:r>
            <a:r>
              <a:rPr lang="sl-SI" b="1" dirty="0">
                <a:latin typeface="Arial" panose="020B0604020202020204" pitchFamily="34" charset="0"/>
                <a:cs typeface="Arial" panose="020B0604020202020204" pitchFamily="34" charset="0"/>
              </a:rPr>
              <a:t>lahko narediš tudi </a:t>
            </a:r>
            <a:r>
              <a:rPr lang="sl-SI" b="1" dirty="0" smtClean="0">
                <a:latin typeface="Arial" panose="020B0604020202020204" pitchFamily="34" charset="0"/>
                <a:cs typeface="Arial" panose="020B0604020202020204" pitchFamily="34" charset="0"/>
              </a:rPr>
              <a:t>obe. </a:t>
            </a:r>
            <a:r>
              <a:rPr lang="sl-SI" b="1" dirty="0">
                <a:latin typeface="Arial" panose="020B0604020202020204" pitchFamily="34" charset="0"/>
                <a:cs typeface="Arial" panose="020B0604020202020204" pitchFamily="34" charset="0"/>
              </a:rPr>
              <a:t>Izbira je tvoja!</a:t>
            </a:r>
            <a:br>
              <a:rPr lang="sl-SI" b="1" dirty="0">
                <a:latin typeface="Arial" panose="020B0604020202020204" pitchFamily="34" charset="0"/>
                <a:cs typeface="Arial" panose="020B0604020202020204" pitchFamily="34" charset="0"/>
              </a:rPr>
            </a:br>
            <a:endParaRPr lang="sl-SI" dirty="0"/>
          </a:p>
        </p:txBody>
      </p:sp>
      <p:sp>
        <p:nvSpPr>
          <p:cNvPr id="5" name="Smeško 4"/>
          <p:cNvSpPr/>
          <p:nvPr/>
        </p:nvSpPr>
        <p:spPr>
          <a:xfrm>
            <a:off x="8347458" y="4976725"/>
            <a:ext cx="1175658" cy="1098727"/>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520214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15589" y="592183"/>
            <a:ext cx="9789023" cy="3936273"/>
          </a:xfrm>
          <a:solidFill>
            <a:srgbClr val="FFFF00"/>
          </a:solidFill>
        </p:spPr>
        <p:txBody>
          <a:bodyPr>
            <a:normAutofit fontScale="90000"/>
          </a:bodyPr>
          <a:lstStyle/>
          <a:p>
            <a:r>
              <a:rPr lang="sl-SI" sz="1800" b="1" dirty="0">
                <a:solidFill>
                  <a:schemeClr val="tx1"/>
                </a:solidFill>
                <a:latin typeface="Arial" panose="020B0604020202020204" pitchFamily="34" charset="0"/>
                <a:cs typeface="Arial" panose="020B0604020202020204" pitchFamily="34" charset="0"/>
              </a:rPr>
              <a:t>L</a:t>
            </a:r>
            <a:r>
              <a:rPr lang="sl-SI" sz="1800" b="1" dirty="0" smtClean="0">
                <a:solidFill>
                  <a:schemeClr val="tx1"/>
                </a:solidFill>
                <a:latin typeface="Arial" panose="020B0604020202020204" pitchFamily="34" charset="0"/>
                <a:cs typeface="Arial" panose="020B0604020202020204" pitchFamily="34" charset="0"/>
              </a:rPr>
              <a:t>epo pozdravljen/-a </a:t>
            </a:r>
            <a:r>
              <a:rPr lang="sl-SI" sz="1800" b="1" dirty="0">
                <a:solidFill>
                  <a:schemeClr val="tx1"/>
                </a:solidFill>
                <a:latin typeface="Arial" panose="020B0604020202020204" pitchFamily="34" charset="0"/>
                <a:cs typeface="Arial" panose="020B0604020202020204" pitchFamily="34" charset="0"/>
              </a:rPr>
              <a:t>v</a:t>
            </a:r>
            <a:r>
              <a:rPr lang="sl-SI" sz="1800" b="1" dirty="0" smtClean="0">
                <a:solidFill>
                  <a:schemeClr val="tx1"/>
                </a:solidFill>
                <a:latin typeface="Arial" panose="020B0604020202020204" pitchFamily="34" charset="0"/>
                <a:cs typeface="Arial" panose="020B0604020202020204" pitchFamily="34" charset="0"/>
              </a:rPr>
              <a:t> današnjem virtualnem potepanju po Notranjski. </a:t>
            </a:r>
            <a:br>
              <a:rPr lang="sl-SI" sz="1800" b="1" dirty="0" smtClean="0">
                <a:solidFill>
                  <a:schemeClr val="tx1"/>
                </a:solidFill>
                <a:latin typeface="Arial" panose="020B0604020202020204" pitchFamily="34" charset="0"/>
                <a:cs typeface="Arial" panose="020B0604020202020204" pitchFamily="34" charset="0"/>
              </a:rPr>
            </a:br>
            <a:r>
              <a:rPr lang="sl-SI" sz="1800" b="1" dirty="0" smtClean="0">
                <a:solidFill>
                  <a:schemeClr val="tx1"/>
                </a:solidFill>
                <a:latin typeface="Arial" panose="020B0604020202020204" pitchFamily="34" charset="0"/>
                <a:cs typeface="Arial" panose="020B0604020202020204" pitchFamily="34" charset="0"/>
              </a:rPr>
              <a:t/>
            </a:r>
            <a:br>
              <a:rPr lang="sl-SI" sz="1800" b="1" dirty="0" smtClean="0">
                <a:solidFill>
                  <a:schemeClr val="tx1"/>
                </a:solidFill>
                <a:latin typeface="Arial" panose="020B0604020202020204" pitchFamily="34" charset="0"/>
                <a:cs typeface="Arial" panose="020B0604020202020204" pitchFamily="34" charset="0"/>
              </a:rPr>
            </a:br>
            <a:r>
              <a:rPr lang="sl-SI" sz="1600" b="1" dirty="0" smtClean="0">
                <a:solidFill>
                  <a:srgbClr val="00B050"/>
                </a:solidFill>
                <a:latin typeface="Arial" panose="020B0604020202020204" pitchFamily="34" charset="0"/>
                <a:cs typeface="Arial" panose="020B0604020202020204" pitchFamily="34" charset="0"/>
              </a:rPr>
              <a:t>Udobno se namesti in greva v akcijo.</a:t>
            </a:r>
            <a:br>
              <a:rPr lang="sl-SI" sz="1600" b="1" dirty="0" smtClean="0">
                <a:solidFill>
                  <a:srgbClr val="00B050"/>
                </a:solidFill>
                <a:latin typeface="Arial" panose="020B0604020202020204" pitchFamily="34" charset="0"/>
                <a:cs typeface="Arial" panose="020B0604020202020204" pitchFamily="34" charset="0"/>
              </a:rPr>
            </a:br>
            <a:r>
              <a:rPr lang="sl-SI" sz="1600" dirty="0">
                <a:solidFill>
                  <a:schemeClr val="tx1"/>
                </a:solidFill>
                <a:latin typeface="Arial" panose="020B0604020202020204" pitchFamily="34" charset="0"/>
                <a:cs typeface="Arial" panose="020B0604020202020204" pitchFamily="34" charset="0"/>
              </a:rPr>
              <a:t/>
            </a:r>
            <a:br>
              <a:rPr lang="sl-SI" sz="1600" dirty="0">
                <a:solidFill>
                  <a:schemeClr val="tx1"/>
                </a:solidFill>
                <a:latin typeface="Arial" panose="020B0604020202020204" pitchFamily="34" charset="0"/>
                <a:cs typeface="Arial" panose="020B0604020202020204" pitchFamily="34" charset="0"/>
              </a:rPr>
            </a:br>
            <a:r>
              <a:rPr lang="sl-SI" sz="1600" dirty="0" smtClean="0">
                <a:solidFill>
                  <a:schemeClr val="tx1"/>
                </a:solidFill>
                <a:latin typeface="Arial" panose="020B0604020202020204" pitchFamily="34" charset="0"/>
                <a:cs typeface="Arial" panose="020B0604020202020204" pitchFamily="34" charset="0"/>
              </a:rPr>
              <a:t>Potovanje bova </a:t>
            </a:r>
            <a:r>
              <a:rPr lang="sl-SI" sz="1600" smtClean="0">
                <a:solidFill>
                  <a:schemeClr val="tx1"/>
                </a:solidFill>
                <a:latin typeface="Arial" panose="020B0604020202020204" pitchFamily="34" charset="0"/>
                <a:cs typeface="Arial" panose="020B0604020202020204" pitchFamily="34" charset="0"/>
              </a:rPr>
              <a:t>začela v </a:t>
            </a:r>
            <a:r>
              <a:rPr lang="sl-SI" sz="1600" b="1" smtClean="0">
                <a:solidFill>
                  <a:schemeClr val="tx1"/>
                </a:solidFill>
                <a:latin typeface="Arial" panose="020B0604020202020204" pitchFamily="34" charset="0"/>
                <a:cs typeface="Arial" panose="020B0604020202020204" pitchFamily="34" charset="0"/>
              </a:rPr>
              <a:t>Loški </a:t>
            </a:r>
            <a:r>
              <a:rPr lang="sl-SI" sz="1600" b="1" dirty="0" smtClean="0">
                <a:solidFill>
                  <a:schemeClr val="tx1"/>
                </a:solidFill>
                <a:latin typeface="Arial" panose="020B0604020202020204" pitchFamily="34" charset="0"/>
                <a:cs typeface="Arial" panose="020B0604020202020204" pitchFamily="34" charset="0"/>
              </a:rPr>
              <a:t>dolini </a:t>
            </a:r>
            <a:r>
              <a:rPr lang="sl-SI" sz="1600" dirty="0" smtClean="0">
                <a:solidFill>
                  <a:schemeClr val="tx1"/>
                </a:solidFill>
                <a:latin typeface="Arial" panose="020B0604020202020204" pitchFamily="34" charset="0"/>
                <a:cs typeface="Arial" panose="020B0604020202020204" pitchFamily="34" charset="0"/>
              </a:rPr>
              <a:t>in se najprej ustavila </a:t>
            </a:r>
            <a:r>
              <a:rPr lang="sl-SI" sz="1600" b="1" dirty="0" smtClean="0">
                <a:solidFill>
                  <a:schemeClr val="tx1"/>
                </a:solidFill>
                <a:latin typeface="Arial" panose="020B0604020202020204" pitchFamily="34" charset="0"/>
                <a:cs typeface="Arial" panose="020B0604020202020204" pitchFamily="34" charset="0"/>
              </a:rPr>
              <a:t>na gradu Snežnik</a:t>
            </a:r>
            <a:r>
              <a:rPr lang="sl-SI" sz="1600" dirty="0" smtClean="0">
                <a:solidFill>
                  <a:schemeClr val="tx1"/>
                </a:solidFill>
                <a:latin typeface="Arial" panose="020B0604020202020204" pitchFamily="34" charset="0"/>
                <a:cs typeface="Arial" panose="020B0604020202020204" pitchFamily="34" charset="0"/>
              </a:rPr>
              <a:t>, nato bova pot nadaljevala proti našemu največjemu presihajočemu jezeru. Katero je to? Seveda, </a:t>
            </a:r>
            <a:r>
              <a:rPr lang="sl-SI" sz="1600" b="1" dirty="0" smtClean="0">
                <a:solidFill>
                  <a:schemeClr val="tx1"/>
                </a:solidFill>
                <a:latin typeface="Arial" panose="020B0604020202020204" pitchFamily="34" charset="0"/>
                <a:cs typeface="Arial" panose="020B0604020202020204" pitchFamily="34" charset="0"/>
              </a:rPr>
              <a:t>Cerkniško jezero</a:t>
            </a:r>
            <a:r>
              <a:rPr lang="sl-SI" sz="1600" dirty="0" smtClean="0">
                <a:solidFill>
                  <a:schemeClr val="tx1"/>
                </a:solidFill>
                <a:latin typeface="Arial" panose="020B0604020202020204" pitchFamily="34" charset="0"/>
                <a:cs typeface="Arial" panose="020B0604020202020204" pitchFamily="34" charset="0"/>
              </a:rPr>
              <a:t>. Po ogledu in spoznavanju osnovnih geografskih značilnosti le-tega, bo sledila malica. Kar prej si jo že pripravi.</a:t>
            </a:r>
            <a:br>
              <a:rPr lang="sl-SI" sz="1600" dirty="0" smtClean="0">
                <a:solidFill>
                  <a:schemeClr val="tx1"/>
                </a:solidFill>
                <a:latin typeface="Arial" panose="020B0604020202020204" pitchFamily="34" charset="0"/>
                <a:cs typeface="Arial" panose="020B0604020202020204" pitchFamily="34" charset="0"/>
              </a:rPr>
            </a:br>
            <a:r>
              <a:rPr lang="sl-SI" sz="1600" dirty="0" smtClean="0">
                <a:solidFill>
                  <a:schemeClr val="tx1"/>
                </a:solidFill>
                <a:latin typeface="Arial" panose="020B0604020202020204" pitchFamily="34" charset="0"/>
                <a:cs typeface="Arial" panose="020B0604020202020204" pitchFamily="34" charset="0"/>
              </a:rPr>
              <a:t/>
            </a:r>
            <a:br>
              <a:rPr lang="sl-SI" sz="1600" dirty="0" smtClean="0">
                <a:solidFill>
                  <a:schemeClr val="tx1"/>
                </a:solidFill>
                <a:latin typeface="Arial" panose="020B0604020202020204" pitchFamily="34" charset="0"/>
                <a:cs typeface="Arial" panose="020B0604020202020204" pitchFamily="34" charset="0"/>
              </a:rPr>
            </a:br>
            <a:r>
              <a:rPr lang="sl-SI" sz="1600" dirty="0" smtClean="0">
                <a:solidFill>
                  <a:schemeClr val="tx1"/>
                </a:solidFill>
                <a:latin typeface="Arial" panose="020B0604020202020204" pitchFamily="34" charset="0"/>
                <a:cs typeface="Arial" panose="020B0604020202020204" pitchFamily="34" charset="0"/>
              </a:rPr>
              <a:t>Pot bova nadaljevala proti eni izjemno </a:t>
            </a:r>
            <a:r>
              <a:rPr lang="sl-SI" sz="1600" b="1" dirty="0" smtClean="0">
                <a:solidFill>
                  <a:schemeClr val="tx1"/>
                </a:solidFill>
                <a:latin typeface="Arial" panose="020B0604020202020204" pitchFamily="34" charset="0"/>
                <a:cs typeface="Arial" panose="020B0604020202020204" pitchFamily="34" charset="0"/>
              </a:rPr>
              <a:t>zanimivi cerkvi</a:t>
            </a:r>
            <a:r>
              <a:rPr lang="sl-SI" sz="1600" dirty="0" smtClean="0">
                <a:solidFill>
                  <a:schemeClr val="tx1"/>
                </a:solidFill>
                <a:latin typeface="Arial" panose="020B0604020202020204" pitchFamily="34" charset="0"/>
                <a:cs typeface="Arial" panose="020B0604020202020204" pitchFamily="34" charset="0"/>
              </a:rPr>
              <a:t>, ki stoji </a:t>
            </a:r>
            <a:r>
              <a:rPr lang="sl-SI" sz="1600" b="1" dirty="0" smtClean="0">
                <a:solidFill>
                  <a:schemeClr val="tx1"/>
                </a:solidFill>
                <a:latin typeface="Arial" panose="020B0604020202020204" pitchFamily="34" charset="0"/>
                <a:cs typeface="Arial" panose="020B0604020202020204" pitchFamily="34" charset="0"/>
              </a:rPr>
              <a:t>v vasi Zelše. </a:t>
            </a:r>
            <a:r>
              <a:rPr lang="sl-SI" sz="1600" dirty="0">
                <a:solidFill>
                  <a:schemeClr val="tx1"/>
                </a:solidFill>
                <a:latin typeface="Arial" panose="020B0604020202020204" pitchFamily="34" charset="0"/>
                <a:cs typeface="Arial" panose="020B0604020202020204" pitchFamily="34" charset="0"/>
              </a:rPr>
              <a:t>Z</a:t>
            </a:r>
            <a:r>
              <a:rPr lang="sl-SI" sz="1600" dirty="0" smtClean="0">
                <a:solidFill>
                  <a:schemeClr val="tx1"/>
                </a:solidFill>
                <a:latin typeface="Arial" panose="020B0604020202020204" pitchFamily="34" charset="0"/>
                <a:cs typeface="Arial" panose="020B0604020202020204" pitchFamily="34" charset="0"/>
              </a:rPr>
              <a:t>animiva je predvsem po svoji postavitvi. Domov grede se bova ustavila še v </a:t>
            </a:r>
            <a:r>
              <a:rPr lang="sl-SI" sz="1600" b="1" dirty="0" smtClean="0">
                <a:solidFill>
                  <a:schemeClr val="tx1"/>
                </a:solidFill>
                <a:latin typeface="Arial" panose="020B0604020202020204" pitchFamily="34" charset="0"/>
                <a:cs typeface="Arial" panose="020B0604020202020204" pitchFamily="34" charset="0"/>
              </a:rPr>
              <a:t>Rakovem </a:t>
            </a:r>
            <a:r>
              <a:rPr lang="sl-SI" sz="1600" b="1" dirty="0">
                <a:solidFill>
                  <a:schemeClr val="tx1"/>
                </a:solidFill>
                <a:latin typeface="Arial" panose="020B0604020202020204" pitchFamily="34" charset="0"/>
                <a:cs typeface="Arial" panose="020B0604020202020204" pitchFamily="34" charset="0"/>
              </a:rPr>
              <a:t>Š</a:t>
            </a:r>
            <a:r>
              <a:rPr lang="sl-SI" sz="1600" b="1" dirty="0" smtClean="0">
                <a:solidFill>
                  <a:schemeClr val="tx1"/>
                </a:solidFill>
                <a:latin typeface="Arial" panose="020B0604020202020204" pitchFamily="34" charset="0"/>
                <a:cs typeface="Arial" panose="020B0604020202020204" pitchFamily="34" charset="0"/>
              </a:rPr>
              <a:t>kocjanu </a:t>
            </a:r>
            <a:r>
              <a:rPr lang="sl-SI" sz="1600" dirty="0" smtClean="0">
                <a:solidFill>
                  <a:schemeClr val="tx1"/>
                </a:solidFill>
                <a:latin typeface="Arial" panose="020B0604020202020204" pitchFamily="34" charset="0"/>
                <a:cs typeface="Arial" panose="020B0604020202020204" pitchFamily="34" charset="0"/>
              </a:rPr>
              <a:t>in tudi tam spoznala cel kup zanimivosti.</a:t>
            </a:r>
            <a:br>
              <a:rPr lang="sl-SI" sz="1600" dirty="0" smtClean="0">
                <a:solidFill>
                  <a:schemeClr val="tx1"/>
                </a:solidFill>
                <a:latin typeface="Arial" panose="020B0604020202020204" pitchFamily="34" charset="0"/>
                <a:cs typeface="Arial" panose="020B0604020202020204" pitchFamily="34" charset="0"/>
              </a:rPr>
            </a:br>
            <a:r>
              <a:rPr lang="sl-SI" sz="1600" dirty="0">
                <a:solidFill>
                  <a:schemeClr val="tx1"/>
                </a:solidFill>
                <a:latin typeface="Arial" panose="020B0604020202020204" pitchFamily="34" charset="0"/>
                <a:cs typeface="Arial" panose="020B0604020202020204" pitchFamily="34" charset="0"/>
              </a:rPr>
              <a:t/>
            </a:r>
            <a:br>
              <a:rPr lang="sl-SI" sz="1600" dirty="0">
                <a:solidFill>
                  <a:schemeClr val="tx1"/>
                </a:solidFill>
                <a:latin typeface="Arial" panose="020B0604020202020204" pitchFamily="34" charset="0"/>
                <a:cs typeface="Arial" panose="020B0604020202020204" pitchFamily="34" charset="0"/>
              </a:rPr>
            </a:br>
            <a:r>
              <a:rPr lang="sl-SI" sz="1600" dirty="0" smtClean="0">
                <a:solidFill>
                  <a:schemeClr val="tx1"/>
                </a:solidFill>
                <a:latin typeface="Arial" panose="020B0604020202020204" pitchFamily="34" charset="0"/>
                <a:cs typeface="Arial" panose="020B0604020202020204" pitchFamily="34" charset="0"/>
              </a:rPr>
              <a:t>Na koncu potepanja te čakata še dva zanimiva poskusa. Izpelji vsaj enega!</a:t>
            </a:r>
            <a:br>
              <a:rPr lang="sl-SI" sz="1600" dirty="0" smtClean="0">
                <a:solidFill>
                  <a:schemeClr val="tx1"/>
                </a:solidFill>
                <a:latin typeface="Arial" panose="020B0604020202020204" pitchFamily="34" charset="0"/>
                <a:cs typeface="Arial" panose="020B0604020202020204" pitchFamily="34" charset="0"/>
              </a:rPr>
            </a:br>
            <a:r>
              <a:rPr lang="sl-SI" sz="1600" dirty="0">
                <a:solidFill>
                  <a:schemeClr val="tx1"/>
                </a:solidFill>
                <a:latin typeface="Arial" panose="020B0604020202020204" pitchFamily="34" charset="0"/>
                <a:cs typeface="Arial" panose="020B0604020202020204" pitchFamily="34" charset="0"/>
              </a:rPr>
              <a:t/>
            </a:r>
            <a:br>
              <a:rPr lang="sl-SI" sz="1600" dirty="0">
                <a:solidFill>
                  <a:schemeClr val="tx1"/>
                </a:solidFill>
                <a:latin typeface="Arial" panose="020B0604020202020204" pitchFamily="34" charset="0"/>
                <a:cs typeface="Arial" panose="020B0604020202020204" pitchFamily="34" charset="0"/>
              </a:rPr>
            </a:br>
            <a:r>
              <a:rPr lang="sl-SI" sz="1600" b="1" dirty="0" smtClean="0">
                <a:solidFill>
                  <a:srgbClr val="00B050"/>
                </a:solidFill>
                <a:latin typeface="Arial" panose="020B0604020202020204" pitchFamily="34" charset="0"/>
                <a:cs typeface="Arial" panose="020B0604020202020204" pitchFamily="34" charset="0"/>
              </a:rPr>
              <a:t>Pripravi zvezek za družbo in si že kar sproti zabeleži kakšno zanimivost.</a:t>
            </a:r>
            <a:br>
              <a:rPr lang="sl-SI" sz="1600" b="1" dirty="0" smtClean="0">
                <a:solidFill>
                  <a:srgbClr val="00B050"/>
                </a:solidFill>
                <a:latin typeface="Arial" panose="020B0604020202020204" pitchFamily="34" charset="0"/>
                <a:cs typeface="Arial" panose="020B0604020202020204" pitchFamily="34" charset="0"/>
              </a:rPr>
            </a:br>
            <a:r>
              <a:rPr lang="sl-SI" sz="1600" dirty="0">
                <a:solidFill>
                  <a:schemeClr val="tx1"/>
                </a:solidFill>
                <a:latin typeface="Arial" panose="020B0604020202020204" pitchFamily="34" charset="0"/>
                <a:cs typeface="Arial" panose="020B0604020202020204" pitchFamily="34" charset="0"/>
              </a:rPr>
              <a:t/>
            </a:r>
            <a:br>
              <a:rPr lang="sl-SI" sz="1600" dirty="0">
                <a:solidFill>
                  <a:schemeClr val="tx1"/>
                </a:solidFill>
                <a:latin typeface="Arial" panose="020B0604020202020204" pitchFamily="34" charset="0"/>
                <a:cs typeface="Arial" panose="020B0604020202020204" pitchFamily="34" charset="0"/>
              </a:rPr>
            </a:br>
            <a:r>
              <a:rPr lang="sl-SI" sz="1600" dirty="0" smtClean="0">
                <a:solidFill>
                  <a:schemeClr val="tx1"/>
                </a:solidFill>
                <a:latin typeface="Arial" panose="020B0604020202020204" pitchFamily="34" charset="0"/>
                <a:cs typeface="Arial" panose="020B0604020202020204" pitchFamily="34" charset="0"/>
              </a:rPr>
              <a:t>Si za to, da se kar podava na pot? </a:t>
            </a:r>
            <a:r>
              <a:rPr lang="sl-SI" sz="1600" dirty="0">
                <a:solidFill>
                  <a:schemeClr val="tx1"/>
                </a:solidFill>
                <a:latin typeface="Arial" panose="020B0604020202020204" pitchFamily="34" charset="0"/>
                <a:cs typeface="Arial" panose="020B0604020202020204" pitchFamily="34" charset="0"/>
              </a:rPr>
              <a:t/>
            </a:r>
            <a:br>
              <a:rPr lang="sl-SI" sz="1600" dirty="0">
                <a:solidFill>
                  <a:schemeClr val="tx1"/>
                </a:solidFill>
                <a:latin typeface="Arial" panose="020B0604020202020204" pitchFamily="34" charset="0"/>
                <a:cs typeface="Arial" panose="020B0604020202020204" pitchFamily="34" charset="0"/>
              </a:rPr>
            </a:br>
            <a:r>
              <a:rPr lang="sl-SI" sz="1600" dirty="0" smtClean="0">
                <a:solidFill>
                  <a:schemeClr val="tx1"/>
                </a:solidFill>
                <a:latin typeface="Arial" panose="020B0604020202020204" pitchFamily="34" charset="0"/>
                <a:cs typeface="Arial" panose="020B0604020202020204" pitchFamily="34" charset="0"/>
              </a:rPr>
              <a:t>No, pa pojdiva, </a:t>
            </a:r>
            <a:r>
              <a:rPr lang="sl-SI" sz="1600" b="1" u="sng" dirty="0" smtClean="0">
                <a:solidFill>
                  <a:srgbClr val="00B050"/>
                </a:solidFill>
                <a:latin typeface="Arial" panose="020B0604020202020204" pitchFamily="34" charset="0"/>
                <a:cs typeface="Arial" panose="020B0604020202020204" pitchFamily="34" charset="0"/>
              </a:rPr>
              <a:t>sledi mojim napotkom</a:t>
            </a:r>
            <a:r>
              <a:rPr lang="sl-SI" sz="1600" dirty="0" smtClean="0">
                <a:solidFill>
                  <a:schemeClr val="tx1"/>
                </a:solidFill>
                <a:latin typeface="Arial" panose="020B0604020202020204" pitchFamily="34" charset="0"/>
                <a:cs typeface="Arial" panose="020B0604020202020204" pitchFamily="34" charset="0"/>
              </a:rPr>
              <a:t>. </a:t>
            </a:r>
            <a:r>
              <a:rPr lang="sl-SI" sz="1600" b="1" dirty="0" smtClean="0">
                <a:solidFill>
                  <a:schemeClr val="tx1"/>
                </a:solidFill>
                <a:latin typeface="Arial" panose="020B0604020202020204" pitchFamily="34" charset="0"/>
                <a:cs typeface="Arial" panose="020B0604020202020204" pitchFamily="34" charset="0"/>
              </a:rPr>
              <a:t>Veliko užitka ti želim!</a:t>
            </a:r>
            <a:endParaRPr lang="sl-SI" sz="1600" b="1" dirty="0">
              <a:solidFill>
                <a:schemeClr val="tx1"/>
              </a:solidFill>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1715589" y="4458789"/>
            <a:ext cx="9789023" cy="1452432"/>
          </a:xfrm>
        </p:spPr>
        <p:txBody>
          <a:bodyPr/>
          <a:lstStyle/>
          <a:p>
            <a:endParaRPr lang="sl-SI" dirty="0"/>
          </a:p>
          <a:p>
            <a:pPr marL="0" indent="0">
              <a:buNone/>
            </a:pPr>
            <a:r>
              <a:rPr lang="sl-SI" sz="1600" b="1" dirty="0" smtClean="0">
                <a:latin typeface="Arial" panose="020B0604020202020204" pitchFamily="34" charset="0"/>
                <a:cs typeface="Arial" panose="020B0604020202020204" pitchFamily="34" charset="0"/>
              </a:rPr>
              <a:t>Na povezavi si poglej kratek filmček o poteku celotne ekskurzije </a:t>
            </a:r>
            <a:r>
              <a:rPr lang="sl-SI" sz="1200" dirty="0" smtClean="0">
                <a:solidFill>
                  <a:srgbClr val="00B050"/>
                </a:solidFill>
                <a:latin typeface="Arial" panose="020B0604020202020204" pitchFamily="34" charset="0"/>
                <a:cs typeface="Arial" panose="020B0604020202020204" pitchFamily="34" charset="0"/>
              </a:rPr>
              <a:t>(2:28 minut):</a:t>
            </a:r>
          </a:p>
          <a:p>
            <a:pPr marL="0" indent="0">
              <a:buNone/>
            </a:pPr>
            <a:r>
              <a:rPr lang="sl-SI" sz="1600" u="sng" dirty="0">
                <a:latin typeface="Arial" panose="020B0604020202020204" pitchFamily="34" charset="0"/>
                <a:cs typeface="Arial" panose="020B0604020202020204" pitchFamily="34" charset="0"/>
                <a:hlinkClick r:id="rId2"/>
              </a:rPr>
              <a:t>https://www.youtube.com/watch?time_continue=21&amp;v=0A1Jl4w9opU&amp;feature=emb_logo</a:t>
            </a:r>
            <a:r>
              <a:rPr lang="sl-SI" sz="1600" dirty="0">
                <a:latin typeface="Arial" panose="020B0604020202020204" pitchFamily="34" charset="0"/>
                <a:cs typeface="Arial" panose="020B0604020202020204" pitchFamily="34" charset="0"/>
              </a:rPr>
              <a:t>     </a:t>
            </a:r>
          </a:p>
          <a:p>
            <a:endParaRPr lang="sl-SI" dirty="0" smtClean="0"/>
          </a:p>
          <a:p>
            <a:endParaRPr lang="sl-SI" dirty="0"/>
          </a:p>
          <a:p>
            <a:endParaRPr lang="sl-SI" dirty="0" smtClean="0"/>
          </a:p>
          <a:p>
            <a:endParaRPr lang="sl-SI" dirty="0"/>
          </a:p>
          <a:p>
            <a:endParaRPr lang="sl-SI" dirty="0"/>
          </a:p>
        </p:txBody>
      </p:sp>
      <p:sp>
        <p:nvSpPr>
          <p:cNvPr id="4" name="Smeško 3"/>
          <p:cNvSpPr/>
          <p:nvPr/>
        </p:nvSpPr>
        <p:spPr>
          <a:xfrm>
            <a:off x="7680960" y="1985553"/>
            <a:ext cx="426720" cy="313509"/>
          </a:xfrm>
          <a:prstGeom prst="smileyFace">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617559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76549" y="705394"/>
            <a:ext cx="9187542" cy="3196044"/>
          </a:xfrm>
        </p:spPr>
        <p:txBody>
          <a:bodyPr>
            <a:noAutofit/>
          </a:bodyPr>
          <a:lstStyle/>
          <a:p>
            <a:r>
              <a:rPr lang="sl-SI" sz="2000" dirty="0" smtClean="0">
                <a:solidFill>
                  <a:srgbClr val="C00000"/>
                </a:solidFill>
                <a:latin typeface="Arial" panose="020B0604020202020204" pitchFamily="34" charset="0"/>
                <a:cs typeface="Arial" panose="020B0604020202020204" pitchFamily="34" charset="0"/>
              </a:rPr>
              <a:t>1. naloga: </a:t>
            </a:r>
            <a:r>
              <a:rPr lang="sl-SI" sz="20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Izdelaj kraško polje</a:t>
            </a:r>
            <a:br>
              <a:rPr lang="sl-SI" sz="20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sl-SI" sz="2000" dirty="0" smtClean="0">
                <a:latin typeface="Arial" panose="020B0604020202020204" pitchFamily="34" charset="0"/>
                <a:cs typeface="Arial" panose="020B0604020202020204" pitchFamily="34" charset="0"/>
              </a:rPr>
              <a:t/>
            </a:r>
            <a:br>
              <a:rPr lang="sl-SI" sz="2000" dirty="0" smtClean="0">
                <a:latin typeface="Arial" panose="020B0604020202020204" pitchFamily="34" charset="0"/>
                <a:cs typeface="Arial" panose="020B0604020202020204" pitchFamily="34" charset="0"/>
              </a:rPr>
            </a:br>
            <a:r>
              <a:rPr lang="sl-SI" sz="1200" b="1" dirty="0" smtClean="0">
                <a:latin typeface="Arial" panose="020B0604020202020204" pitchFamily="34" charset="0"/>
                <a:cs typeface="Arial" panose="020B0604020202020204" pitchFamily="34" charset="0"/>
              </a:rPr>
              <a:t>Potrebuješ:</a:t>
            </a:r>
            <a:r>
              <a:rPr lang="sl-SI" sz="1200" dirty="0" smtClean="0">
                <a:latin typeface="Arial" panose="020B0604020202020204" pitchFamily="34" charset="0"/>
                <a:cs typeface="Arial" panose="020B0604020202020204" pitchFamily="34" charset="0"/>
              </a:rPr>
              <a:t>  - jogurtov lonček,</a:t>
            </a:r>
            <a:br>
              <a:rPr lang="sl-SI" sz="1200" dirty="0" smtClean="0">
                <a:latin typeface="Arial" panose="020B0604020202020204" pitchFamily="34" charset="0"/>
                <a:cs typeface="Arial" panose="020B0604020202020204" pitchFamily="34" charset="0"/>
              </a:rPr>
            </a:br>
            <a:r>
              <a:rPr lang="sl-SI" sz="1200" dirty="0" smtClean="0">
                <a:latin typeface="Arial" panose="020B0604020202020204" pitchFamily="34" charset="0"/>
                <a:cs typeface="Arial" panose="020B0604020202020204" pitchFamily="34" charset="0"/>
              </a:rPr>
              <a:t>                    - šestilo ali šivanko</a:t>
            </a:r>
            <a:br>
              <a:rPr lang="sl-SI" sz="1200" dirty="0" smtClean="0">
                <a:latin typeface="Arial" panose="020B0604020202020204" pitchFamily="34" charset="0"/>
                <a:cs typeface="Arial" panose="020B0604020202020204" pitchFamily="34" charset="0"/>
              </a:rPr>
            </a:br>
            <a:r>
              <a:rPr lang="sl-SI" sz="1200" dirty="0" smtClean="0">
                <a:latin typeface="Arial" panose="020B0604020202020204" pitchFamily="34" charset="0"/>
                <a:cs typeface="Arial" panose="020B0604020202020204" pitchFamily="34" charset="0"/>
              </a:rPr>
              <a:t>                     - žebelj ali manjši vijak</a:t>
            </a:r>
            <a:br>
              <a:rPr lang="sl-SI" sz="1200" dirty="0" smtClean="0">
                <a:latin typeface="Arial" panose="020B0604020202020204" pitchFamily="34" charset="0"/>
                <a:cs typeface="Arial" panose="020B0604020202020204" pitchFamily="34" charset="0"/>
              </a:rPr>
            </a:br>
            <a:r>
              <a:rPr lang="sl-SI" sz="1200" dirty="0" smtClean="0">
                <a:latin typeface="Arial" panose="020B0604020202020204" pitchFamily="34" charset="0"/>
                <a:cs typeface="Arial" panose="020B0604020202020204" pitchFamily="34" charset="0"/>
              </a:rPr>
              <a:t/>
            </a:r>
            <a:br>
              <a:rPr lang="sl-SI" sz="1200" dirty="0" smtClean="0">
                <a:latin typeface="Arial" panose="020B0604020202020204" pitchFamily="34" charset="0"/>
                <a:cs typeface="Arial" panose="020B0604020202020204" pitchFamily="34" charset="0"/>
              </a:rPr>
            </a:br>
            <a:r>
              <a:rPr lang="sl-SI" sz="1200" b="1" dirty="0" smtClean="0">
                <a:latin typeface="Arial" panose="020B0604020202020204" pitchFamily="34" charset="0"/>
                <a:cs typeface="Arial" panose="020B0604020202020204" pitchFamily="34" charset="0"/>
              </a:rPr>
              <a:t>Izdelava:</a:t>
            </a:r>
            <a:r>
              <a:rPr lang="sl-SI" sz="1200" dirty="0">
                <a:latin typeface="Arial" panose="020B0604020202020204" pitchFamily="34" charset="0"/>
                <a:cs typeface="Arial" panose="020B0604020202020204" pitchFamily="34" charset="0"/>
              </a:rPr>
              <a:t> </a:t>
            </a:r>
            <a:r>
              <a:rPr lang="sl-SI" sz="1200" dirty="0" smtClean="0">
                <a:latin typeface="Arial" panose="020B0604020202020204" pitchFamily="34" charset="0"/>
                <a:cs typeface="Arial" panose="020B0604020202020204" pitchFamily="34" charset="0"/>
              </a:rPr>
              <a:t>V loček pri dnu s šestilom ali šivanko naredi luknjo. Povečaj luknjo z žebljem ali manjšim  vijakom. </a:t>
            </a:r>
            <a:br>
              <a:rPr lang="sl-SI" sz="1200" dirty="0" smtClean="0">
                <a:latin typeface="Arial" panose="020B0604020202020204" pitchFamily="34" charset="0"/>
                <a:cs typeface="Arial" panose="020B0604020202020204" pitchFamily="34" charset="0"/>
              </a:rPr>
            </a:br>
            <a:r>
              <a:rPr lang="sl-SI" sz="1200" dirty="0">
                <a:latin typeface="Arial" panose="020B0604020202020204" pitchFamily="34" charset="0"/>
                <a:cs typeface="Arial" panose="020B0604020202020204" pitchFamily="34" charset="0"/>
              </a:rPr>
              <a:t> </a:t>
            </a:r>
            <a:r>
              <a:rPr lang="sl-SI" sz="1200" dirty="0" smtClean="0">
                <a:latin typeface="Arial" panose="020B0604020202020204" pitchFamily="34" charset="0"/>
                <a:cs typeface="Arial" panose="020B0604020202020204" pitchFamily="34" charset="0"/>
              </a:rPr>
              <a:t>               Tako si izdelal suho kraško polje.</a:t>
            </a:r>
            <a:br>
              <a:rPr lang="sl-SI" sz="1200" dirty="0" smtClean="0">
                <a:latin typeface="Arial" panose="020B0604020202020204" pitchFamily="34" charset="0"/>
                <a:cs typeface="Arial" panose="020B0604020202020204" pitchFamily="34" charset="0"/>
              </a:rPr>
            </a:br>
            <a:r>
              <a:rPr lang="sl-SI" sz="1200" dirty="0" smtClean="0">
                <a:latin typeface="Arial" panose="020B0604020202020204" pitchFamily="34" charset="0"/>
                <a:cs typeface="Arial" panose="020B0604020202020204" pitchFamily="34" charset="0"/>
              </a:rPr>
              <a:t/>
            </a:r>
            <a:br>
              <a:rPr lang="sl-SI" sz="1200" dirty="0" smtClean="0">
                <a:latin typeface="Arial" panose="020B0604020202020204" pitchFamily="34" charset="0"/>
                <a:cs typeface="Arial" panose="020B0604020202020204" pitchFamily="34" charset="0"/>
              </a:rPr>
            </a:br>
            <a:r>
              <a:rPr lang="sl-SI" sz="1200" b="1" dirty="0" smtClean="0">
                <a:latin typeface="Arial" panose="020B0604020202020204" pitchFamily="34" charset="0"/>
                <a:cs typeface="Arial" panose="020B0604020202020204" pitchFamily="34" charset="0"/>
              </a:rPr>
              <a:t>Navodila za delo: </a:t>
            </a:r>
            <a:r>
              <a:rPr lang="sl-SI" sz="1200" dirty="0" smtClean="0">
                <a:latin typeface="Arial" panose="020B0604020202020204" pitchFamily="34" charset="0"/>
                <a:cs typeface="Arial" panose="020B0604020202020204" pitchFamily="34" charset="0"/>
              </a:rPr>
              <a:t>- v lonček dolivaj vodo. </a:t>
            </a:r>
            <a:br>
              <a:rPr lang="sl-SI" sz="1200" dirty="0" smtClean="0">
                <a:latin typeface="Arial" panose="020B0604020202020204" pitchFamily="34" charset="0"/>
                <a:cs typeface="Arial" panose="020B0604020202020204" pitchFamily="34" charset="0"/>
              </a:rPr>
            </a:br>
            <a:r>
              <a:rPr lang="sl-SI" sz="1200" dirty="0" smtClean="0">
                <a:latin typeface="Arial" panose="020B0604020202020204" pitchFamily="34" charset="0"/>
                <a:cs typeface="Arial" panose="020B0604020202020204" pitchFamily="34" charset="0"/>
              </a:rPr>
              <a:t/>
            </a:r>
            <a:br>
              <a:rPr lang="sl-SI" sz="1200" dirty="0" smtClean="0">
                <a:latin typeface="Arial" panose="020B0604020202020204" pitchFamily="34" charset="0"/>
                <a:cs typeface="Arial" panose="020B0604020202020204" pitchFamily="34" charset="0"/>
              </a:rPr>
            </a:br>
            <a:r>
              <a:rPr lang="sl-SI" sz="1200" b="1" dirty="0" smtClean="0">
                <a:latin typeface="Arial" panose="020B0604020202020204" pitchFamily="34" charset="0"/>
                <a:cs typeface="Arial" panose="020B0604020202020204" pitchFamily="34" charset="0"/>
              </a:rPr>
              <a:t>Ugotovitve (da/ne):</a:t>
            </a:r>
            <a:r>
              <a:rPr lang="sl-SI" sz="1200" b="1" dirty="0">
                <a:latin typeface="Arial" panose="020B0604020202020204" pitchFamily="34" charset="0"/>
                <a:cs typeface="Arial" panose="020B0604020202020204" pitchFamily="34" charset="0"/>
              </a:rPr>
              <a:t/>
            </a:r>
            <a:br>
              <a:rPr lang="sl-SI" sz="1200" b="1" dirty="0">
                <a:latin typeface="Arial" panose="020B0604020202020204" pitchFamily="34" charset="0"/>
                <a:cs typeface="Arial" panose="020B0604020202020204" pitchFamily="34" charset="0"/>
              </a:rPr>
            </a:br>
            <a:r>
              <a:rPr lang="sl-SI" sz="1200" dirty="0">
                <a:latin typeface="Arial" panose="020B0604020202020204" pitchFamily="34" charset="0"/>
                <a:cs typeface="Arial" panose="020B0604020202020204" pitchFamily="34" charset="0"/>
              </a:rPr>
              <a:t> </a:t>
            </a:r>
            <a:r>
              <a:rPr lang="sl-SI" sz="1200" dirty="0" smtClean="0">
                <a:latin typeface="Arial" panose="020B0604020202020204" pitchFamily="34" charset="0"/>
                <a:cs typeface="Arial" panose="020B0604020202020204" pitchFamily="34" charset="0"/>
              </a:rPr>
              <a:t>  - če </a:t>
            </a:r>
            <a:r>
              <a:rPr lang="sl-SI" sz="1200" dirty="0">
                <a:latin typeface="Arial" panose="020B0604020202020204" pitchFamily="34" charset="0"/>
                <a:cs typeface="Arial" panose="020B0604020202020204" pitchFamily="34" charset="0"/>
              </a:rPr>
              <a:t>v preluknjan lonček (kraško polje) dolivaš več vode, kot jo skozi luknjo (požiralnik) odteče, se gladina vode viša.</a:t>
            </a:r>
            <a:br>
              <a:rPr lang="sl-SI" sz="1200" dirty="0">
                <a:latin typeface="Arial" panose="020B0604020202020204" pitchFamily="34" charset="0"/>
                <a:cs typeface="Arial" panose="020B0604020202020204" pitchFamily="34" charset="0"/>
              </a:rPr>
            </a:br>
            <a:r>
              <a:rPr lang="sl-SI" sz="1200" dirty="0">
                <a:latin typeface="Arial" panose="020B0604020202020204" pitchFamily="34" charset="0"/>
                <a:cs typeface="Arial" panose="020B0604020202020204" pitchFamily="34" charset="0"/>
              </a:rPr>
              <a:t> </a:t>
            </a:r>
            <a:r>
              <a:rPr lang="sl-SI" sz="1200" dirty="0" smtClean="0">
                <a:latin typeface="Arial" panose="020B0604020202020204" pitchFamily="34" charset="0"/>
                <a:cs typeface="Arial" panose="020B0604020202020204" pitchFamily="34" charset="0"/>
              </a:rPr>
              <a:t>   - če </a:t>
            </a:r>
            <a:r>
              <a:rPr lang="sl-SI" sz="1200" dirty="0">
                <a:latin typeface="Arial" panose="020B0604020202020204" pitchFamily="34" charset="0"/>
                <a:cs typeface="Arial" panose="020B0604020202020204" pitchFamily="34" charset="0"/>
              </a:rPr>
              <a:t>v preluknjan lonček (kraško polje) dolivaš manj vode, kot jo skozi luknjo (požiralnik) odteče, se gladina vode niža.</a:t>
            </a:r>
            <a:br>
              <a:rPr lang="sl-SI" sz="1200" dirty="0">
                <a:latin typeface="Arial" panose="020B0604020202020204" pitchFamily="34" charset="0"/>
                <a:cs typeface="Arial" panose="020B0604020202020204" pitchFamily="34" charset="0"/>
              </a:rPr>
            </a:br>
            <a:r>
              <a:rPr lang="sl-SI" sz="1200" dirty="0" smtClean="0">
                <a:latin typeface="Arial" panose="020B0604020202020204" pitchFamily="34" charset="0"/>
                <a:cs typeface="Arial" panose="020B0604020202020204" pitchFamily="34" charset="0"/>
              </a:rPr>
              <a:t>    - če </a:t>
            </a:r>
            <a:r>
              <a:rPr lang="sl-SI" sz="1200" dirty="0">
                <a:latin typeface="Arial" panose="020B0604020202020204" pitchFamily="34" charset="0"/>
                <a:cs typeface="Arial" panose="020B0604020202020204" pitchFamily="34" charset="0"/>
              </a:rPr>
              <a:t>v preluknjan lonček (kraško polje) dolivaš toliko vode, kot jo skozi luknjo (požiralnik) odteče, se gladina vode ne spreminja.</a:t>
            </a:r>
            <a:br>
              <a:rPr lang="sl-SI" sz="1200" dirty="0">
                <a:latin typeface="Arial" panose="020B0604020202020204" pitchFamily="34" charset="0"/>
                <a:cs typeface="Arial" panose="020B0604020202020204" pitchFamily="34" charset="0"/>
              </a:rPr>
            </a:br>
            <a:r>
              <a:rPr lang="sl-SI" sz="1200" dirty="0" smtClean="0">
                <a:latin typeface="Arial" panose="020B0604020202020204" pitchFamily="34" charset="0"/>
                <a:cs typeface="Arial" panose="020B0604020202020204" pitchFamily="34" charset="0"/>
              </a:rPr>
              <a:t/>
            </a:r>
            <a:br>
              <a:rPr lang="sl-SI" sz="1200" dirty="0" smtClean="0">
                <a:latin typeface="Arial" panose="020B0604020202020204" pitchFamily="34" charset="0"/>
                <a:cs typeface="Arial" panose="020B0604020202020204" pitchFamily="34" charset="0"/>
              </a:rPr>
            </a:br>
            <a:endParaRPr lang="sl-SI" sz="1200" dirty="0">
              <a:latin typeface="Arial" panose="020B0604020202020204" pitchFamily="34" charset="0"/>
              <a:cs typeface="Arial" panose="020B0604020202020204" pitchFamily="34" charset="0"/>
            </a:endParaRPr>
          </a:p>
        </p:txBody>
      </p:sp>
      <p:pic>
        <p:nvPicPr>
          <p:cNvPr id="8" name="Označba mesta vsebine 3" descr="C:\Users\HP\Documents\KORONA\za učitelje\20200416_092730.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014652" y="4058193"/>
            <a:ext cx="4467497" cy="2708365"/>
          </a:xfrm>
          <a:prstGeom prst="rect">
            <a:avLst/>
          </a:prstGeom>
        </p:spPr>
      </p:pic>
    </p:spTree>
    <p:extLst>
      <p:ext uri="{BB962C8B-B14F-4D97-AF65-F5344CB8AC3E}">
        <p14:creationId xmlns:p14="http://schemas.microsoft.com/office/powerpoint/2010/main" val="3280396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211979" y="461554"/>
            <a:ext cx="9127172" cy="2926080"/>
          </a:xfrm>
        </p:spPr>
        <p:txBody>
          <a:bodyPr>
            <a:noAutofit/>
          </a:bodyPr>
          <a:lstStyle/>
          <a:p>
            <a:r>
              <a:rPr lang="sl-SI" sz="2000" dirty="0" smtClean="0">
                <a:solidFill>
                  <a:srgbClr val="C00000"/>
                </a:solidFill>
                <a:latin typeface="Arial" panose="020B0604020202020204" pitchFamily="34" charset="0"/>
                <a:cs typeface="Arial" panose="020B0604020202020204" pitchFamily="34" charset="0"/>
              </a:rPr>
              <a:t>2. naloga: </a:t>
            </a:r>
            <a:r>
              <a:rPr lang="sl-SI" sz="20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Kako </a:t>
            </a:r>
            <a:r>
              <a:rPr lang="sl-SI"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nastane </a:t>
            </a:r>
            <a:r>
              <a:rPr lang="sl-SI" sz="20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kapnik</a:t>
            </a:r>
            <a:r>
              <a:rPr lang="sl-SI" sz="2000" b="1" dirty="0" smtClean="0">
                <a:solidFill>
                  <a:srgbClr val="C00000"/>
                </a:solidFill>
                <a:latin typeface="Arial" panose="020B0604020202020204" pitchFamily="34" charset="0"/>
                <a:cs typeface="Arial" panose="020B0604020202020204" pitchFamily="34" charset="0"/>
              </a:rPr>
              <a:t/>
            </a:r>
            <a:br>
              <a:rPr lang="sl-SI" sz="2000" b="1" dirty="0" smtClean="0">
                <a:solidFill>
                  <a:srgbClr val="C00000"/>
                </a:solidFill>
                <a:latin typeface="Arial" panose="020B0604020202020204" pitchFamily="34" charset="0"/>
                <a:cs typeface="Arial" panose="020B0604020202020204" pitchFamily="34" charset="0"/>
              </a:rPr>
            </a:br>
            <a:r>
              <a:rPr lang="sl-SI" sz="1200" dirty="0">
                <a:latin typeface="Arial" panose="020B0604020202020204" pitchFamily="34" charset="0"/>
                <a:cs typeface="Arial" panose="020B0604020202020204" pitchFamily="34" charset="0"/>
              </a:rPr>
              <a:t/>
            </a:r>
            <a:br>
              <a:rPr lang="sl-SI" sz="1200" dirty="0">
                <a:latin typeface="Arial" panose="020B0604020202020204" pitchFamily="34" charset="0"/>
                <a:cs typeface="Arial" panose="020B0604020202020204" pitchFamily="34" charset="0"/>
              </a:rPr>
            </a:br>
            <a:r>
              <a:rPr lang="sl-SI" sz="1200" b="1" dirty="0">
                <a:latin typeface="Arial" panose="020B0604020202020204" pitchFamily="34" charset="0"/>
                <a:cs typeface="Arial" panose="020B0604020202020204" pitchFamily="34" charset="0"/>
              </a:rPr>
              <a:t>Potrebuješ</a:t>
            </a:r>
            <a:r>
              <a:rPr lang="sl-SI" sz="1200" b="1" dirty="0" smtClean="0">
                <a:latin typeface="Arial" panose="020B0604020202020204" pitchFamily="34" charset="0"/>
                <a:cs typeface="Arial" panose="020B0604020202020204" pitchFamily="34" charset="0"/>
              </a:rPr>
              <a:t>:</a:t>
            </a:r>
            <a:r>
              <a:rPr lang="sl-SI" sz="1200" dirty="0">
                <a:latin typeface="Arial" panose="020B0604020202020204" pitchFamily="34" charset="0"/>
                <a:cs typeface="Arial" panose="020B0604020202020204" pitchFamily="34" charset="0"/>
              </a:rPr>
              <a:t> </a:t>
            </a:r>
            <a:r>
              <a:rPr lang="sl-SI" sz="1200" dirty="0" smtClean="0">
                <a:latin typeface="Arial" panose="020B0604020202020204" pitchFamily="34" charset="0"/>
                <a:cs typeface="Arial" panose="020B0604020202020204" pitchFamily="34" charset="0"/>
              </a:rPr>
              <a:t>- </a:t>
            </a:r>
            <a:r>
              <a:rPr lang="sl-SI" sz="1200" dirty="0">
                <a:latin typeface="Arial" panose="020B0604020202020204" pitchFamily="34" charset="0"/>
                <a:cs typeface="Arial" panose="020B0604020202020204" pitchFamily="34" charset="0"/>
              </a:rPr>
              <a:t>jogurtov lonček,</a:t>
            </a:r>
            <a:br>
              <a:rPr lang="sl-SI" sz="1200" dirty="0">
                <a:latin typeface="Arial" panose="020B0604020202020204" pitchFamily="34" charset="0"/>
                <a:cs typeface="Arial" panose="020B0604020202020204" pitchFamily="34" charset="0"/>
              </a:rPr>
            </a:br>
            <a:r>
              <a:rPr lang="sl-SI" sz="1200" dirty="0" smtClean="0">
                <a:latin typeface="Arial" panose="020B0604020202020204" pitchFamily="34" charset="0"/>
                <a:cs typeface="Arial" panose="020B0604020202020204" pitchFamily="34" charset="0"/>
              </a:rPr>
              <a:t>                     - </a:t>
            </a:r>
            <a:r>
              <a:rPr lang="sl-SI" sz="1200" dirty="0">
                <a:latin typeface="Arial" panose="020B0604020202020204" pitchFamily="34" charset="0"/>
                <a:cs typeface="Arial" panose="020B0604020202020204" pitchFamily="34" charset="0"/>
              </a:rPr>
              <a:t>kuhinjsko sol,</a:t>
            </a:r>
            <a:br>
              <a:rPr lang="sl-SI" sz="1200" dirty="0">
                <a:latin typeface="Arial" panose="020B0604020202020204" pitchFamily="34" charset="0"/>
                <a:cs typeface="Arial" panose="020B0604020202020204" pitchFamily="34" charset="0"/>
              </a:rPr>
            </a:br>
            <a:r>
              <a:rPr lang="sl-SI" sz="1200" dirty="0" smtClean="0">
                <a:latin typeface="Arial" panose="020B0604020202020204" pitchFamily="34" charset="0"/>
                <a:cs typeface="Arial" panose="020B0604020202020204" pitchFamily="34" charset="0"/>
              </a:rPr>
              <a:t>                     - </a:t>
            </a:r>
            <a:r>
              <a:rPr lang="sl-SI" sz="1200" dirty="0">
                <a:latin typeface="Arial" panose="020B0604020202020204" pitchFamily="34" charset="0"/>
                <a:cs typeface="Arial" panose="020B0604020202020204" pitchFamily="34" charset="0"/>
              </a:rPr>
              <a:t>vodo,</a:t>
            </a:r>
            <a:br>
              <a:rPr lang="sl-SI" sz="1200" dirty="0">
                <a:latin typeface="Arial" panose="020B0604020202020204" pitchFamily="34" charset="0"/>
                <a:cs typeface="Arial" panose="020B0604020202020204" pitchFamily="34" charset="0"/>
              </a:rPr>
            </a:br>
            <a:r>
              <a:rPr lang="sl-SI" sz="1200" dirty="0" smtClean="0">
                <a:latin typeface="Arial" panose="020B0604020202020204" pitchFamily="34" charset="0"/>
                <a:cs typeface="Arial" panose="020B0604020202020204" pitchFamily="34" charset="0"/>
              </a:rPr>
              <a:t>                     - </a:t>
            </a:r>
            <a:r>
              <a:rPr lang="sl-SI" sz="1200" dirty="0">
                <a:latin typeface="Arial" panose="020B0604020202020204" pitchFamily="34" charset="0"/>
                <a:cs typeface="Arial" panose="020B0604020202020204" pitchFamily="34" charset="0"/>
              </a:rPr>
              <a:t>manjšo deščico,</a:t>
            </a:r>
            <a:br>
              <a:rPr lang="sl-SI" sz="1200" dirty="0">
                <a:latin typeface="Arial" panose="020B0604020202020204" pitchFamily="34" charset="0"/>
                <a:cs typeface="Arial" panose="020B0604020202020204" pitchFamily="34" charset="0"/>
              </a:rPr>
            </a:br>
            <a:r>
              <a:rPr lang="sl-SI" sz="1200" dirty="0" smtClean="0">
                <a:latin typeface="Arial" panose="020B0604020202020204" pitchFamily="34" charset="0"/>
                <a:cs typeface="Arial" panose="020B0604020202020204" pitchFamily="34" charset="0"/>
              </a:rPr>
              <a:t>                     - sukanec.</a:t>
            </a:r>
            <a:r>
              <a:rPr lang="sl-SI" sz="1200" dirty="0"/>
              <a:t> </a:t>
            </a:r>
            <a:r>
              <a:rPr lang="sl-SI" sz="1200" dirty="0" smtClean="0"/>
              <a:t/>
            </a:r>
            <a:br>
              <a:rPr lang="sl-SI" sz="1200" dirty="0" smtClean="0"/>
            </a:br>
            <a:r>
              <a:rPr lang="sl-SI" sz="1200" dirty="0"/>
              <a:t/>
            </a:r>
            <a:br>
              <a:rPr lang="sl-SI" sz="1200" dirty="0"/>
            </a:br>
            <a:r>
              <a:rPr lang="sl-SI" sz="1200" b="1" dirty="0" smtClean="0"/>
              <a:t>Navodila za delo: </a:t>
            </a:r>
            <a:r>
              <a:rPr lang="sl-SI" sz="1200" dirty="0" smtClean="0"/>
              <a:t>V </a:t>
            </a:r>
            <a:r>
              <a:rPr lang="sl-SI" sz="1200" dirty="0"/>
              <a:t>lonček nalij  dober centimeter vode. V vodo dodajaj sol toliko časa, da opaziš na dnu malo neraztopljene soli. Tako si dobil nasičeno raztopino. Lonček pusti kakšen dan, da voda izhlapi. </a:t>
            </a:r>
            <a:r>
              <a:rPr lang="sl-SI" sz="1200" dirty="0" smtClean="0"/>
              <a:t/>
            </a:r>
            <a:br>
              <a:rPr lang="sl-SI" sz="1200" dirty="0" smtClean="0"/>
            </a:br>
            <a:r>
              <a:rPr lang="sl-SI" sz="1200" dirty="0"/>
              <a:t/>
            </a:r>
            <a:br>
              <a:rPr lang="sl-SI" sz="1200" dirty="0"/>
            </a:br>
            <a:r>
              <a:rPr lang="sl-SI" sz="1200" b="1" dirty="0" smtClean="0"/>
              <a:t>Ugotovitve (da/ne): </a:t>
            </a:r>
            <a:br>
              <a:rPr lang="sl-SI" sz="1200" b="1" dirty="0" smtClean="0"/>
            </a:br>
            <a:r>
              <a:rPr lang="sl-SI" sz="1200" dirty="0" smtClean="0"/>
              <a:t>Na </a:t>
            </a:r>
            <a:r>
              <a:rPr lang="sl-SI" sz="1200" dirty="0"/>
              <a:t>dnu in stenah lončka se izloči sol. Podobno se v jamah iz vode izloča apnenec, da nastanejo kapniki.</a:t>
            </a:r>
            <a:br>
              <a:rPr lang="sl-SI" sz="1200" dirty="0"/>
            </a:br>
            <a:r>
              <a:rPr lang="sl-SI" sz="1200" dirty="0"/>
              <a:t>Če želiš lepše kristale soli, nad lonček postavi deščico, na katero navežeš sukanec. Kristali so še večji, če postopek večkrat ponoviš tako, da dolivaš nasičeno raztopino.</a:t>
            </a:r>
            <a:br>
              <a:rPr lang="sl-SI" sz="1200" dirty="0"/>
            </a:br>
            <a:endParaRPr lang="sl-SI" sz="1200" dirty="0">
              <a:latin typeface="Arial" panose="020B0604020202020204" pitchFamily="34" charset="0"/>
              <a:cs typeface="Arial" panose="020B0604020202020204" pitchFamily="34" charset="0"/>
            </a:endParaRPr>
          </a:p>
        </p:txBody>
      </p:sp>
      <p:pic>
        <p:nvPicPr>
          <p:cNvPr id="4" name="Označba mesta vsebine 3" descr="C:\Users\HP\Documents\KORONA\za učitelje\20200416_092800.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974091" y="3679373"/>
            <a:ext cx="6866596" cy="3178627"/>
          </a:xfrm>
          <a:prstGeom prst="rect">
            <a:avLst/>
          </a:prstGeom>
        </p:spPr>
      </p:pic>
    </p:spTree>
    <p:extLst>
      <p:ext uri="{BB962C8B-B14F-4D97-AF65-F5344CB8AC3E}">
        <p14:creationId xmlns:p14="http://schemas.microsoft.com/office/powerpoint/2010/main" val="2062193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3775" y="409302"/>
            <a:ext cx="10485745" cy="4101738"/>
          </a:xfrm>
          <a:solidFill>
            <a:srgbClr val="FFFF00"/>
          </a:solidFill>
        </p:spPr>
        <p:txBody>
          <a:bodyPr>
            <a:normAutofit fontScale="90000"/>
          </a:bodyPr>
          <a:lstStyle/>
          <a:p>
            <a:pPr algn="l"/>
            <a:r>
              <a:rPr lang="sl-SI" sz="2700" b="1" u="sng" cap="none" dirty="0">
                <a:solidFill>
                  <a:srgbClr val="C00000"/>
                </a:solidFill>
                <a:latin typeface="Arial" panose="020B0604020202020204" pitchFamily="34" charset="0"/>
                <a:cs typeface="Arial" panose="020B0604020202020204" pitchFamily="34" charset="0"/>
              </a:rPr>
              <a:t>Tvoja </a:t>
            </a:r>
            <a:r>
              <a:rPr lang="sl-SI" sz="2700" b="1" u="sng" cap="none" dirty="0" smtClean="0">
                <a:solidFill>
                  <a:srgbClr val="C00000"/>
                </a:solidFill>
                <a:latin typeface="Arial" panose="020B0604020202020204" pitchFamily="34" charset="0"/>
                <a:cs typeface="Arial" panose="020B0604020202020204" pitchFamily="34" charset="0"/>
              </a:rPr>
              <a:t>naloga za danes:</a:t>
            </a:r>
            <a:br>
              <a:rPr lang="sl-SI" sz="2700" b="1" u="sng" cap="none" dirty="0" smtClean="0">
                <a:solidFill>
                  <a:srgbClr val="C00000"/>
                </a:solidFill>
                <a:latin typeface="Arial" panose="020B0604020202020204" pitchFamily="34" charset="0"/>
                <a:cs typeface="Arial" panose="020B0604020202020204" pitchFamily="34" charset="0"/>
              </a:rPr>
            </a:br>
            <a:r>
              <a:rPr lang="sl-SI" sz="2700" b="1" u="sng" cap="none" dirty="0" smtClean="0">
                <a:solidFill>
                  <a:srgbClr val="C00000"/>
                </a:solidFill>
                <a:latin typeface="Arial" panose="020B0604020202020204" pitchFamily="34" charset="0"/>
                <a:cs typeface="Arial" panose="020B0604020202020204" pitchFamily="34" charset="0"/>
              </a:rPr>
              <a:t/>
            </a:r>
            <a:br>
              <a:rPr lang="sl-SI" sz="2700" b="1" u="sng" cap="none" dirty="0" smtClean="0">
                <a:solidFill>
                  <a:srgbClr val="C00000"/>
                </a:solidFill>
                <a:latin typeface="Arial" panose="020B0604020202020204" pitchFamily="34" charset="0"/>
                <a:cs typeface="Arial" panose="020B0604020202020204" pitchFamily="34" charset="0"/>
              </a:rPr>
            </a:br>
            <a:r>
              <a:rPr lang="sl-SI" sz="2200" b="1" cap="none" dirty="0" smtClean="0">
                <a:solidFill>
                  <a:schemeClr val="tx1"/>
                </a:solidFill>
                <a:latin typeface="Arial" panose="020B0604020202020204" pitchFamily="34" charset="0"/>
                <a:cs typeface="Arial" panose="020B0604020202020204" pitchFamily="34" charset="0"/>
              </a:rPr>
              <a:t>1. Napiši </a:t>
            </a:r>
            <a:r>
              <a:rPr lang="sl-SI" sz="2200" b="1" u="sng" cap="none" dirty="0" smtClean="0">
                <a:solidFill>
                  <a:schemeClr val="tx1"/>
                </a:solidFill>
                <a:latin typeface="Arial" panose="020B0604020202020204" pitchFamily="34" charset="0"/>
                <a:cs typeface="Arial" panose="020B0604020202020204" pitchFamily="34" charset="0"/>
              </a:rPr>
              <a:t>poročilo o </a:t>
            </a:r>
            <a:r>
              <a:rPr lang="sl-SI" sz="2200" b="1" u="sng" dirty="0" smtClean="0">
                <a:solidFill>
                  <a:schemeClr val="tx1"/>
                </a:solidFill>
                <a:latin typeface="Arial" panose="020B0604020202020204" pitchFamily="34" charset="0"/>
                <a:cs typeface="Arial" panose="020B0604020202020204" pitchFamily="34" charset="0"/>
              </a:rPr>
              <a:t>ekskurziji</a:t>
            </a:r>
            <a:r>
              <a:rPr lang="sl-SI" sz="2200" b="1" dirty="0" smtClean="0">
                <a:solidFill>
                  <a:schemeClr val="tx1"/>
                </a:solidFill>
                <a:latin typeface="Arial" panose="020B0604020202020204" pitchFamily="34" charset="0"/>
                <a:cs typeface="Arial" panose="020B0604020202020204" pitchFamily="34" charset="0"/>
              </a:rPr>
              <a:t>. Zapiši, kaj si se novega naučil. O vsakem postanku napiši kaj zanimivega. Poročilu</a:t>
            </a:r>
            <a:r>
              <a:rPr lang="sl-SI" sz="2200" b="1" cap="none" dirty="0" smtClean="0">
                <a:solidFill>
                  <a:schemeClr val="tx1"/>
                </a:solidFill>
                <a:latin typeface="Arial" panose="020B0604020202020204" pitchFamily="34" charset="0"/>
                <a:cs typeface="Arial" panose="020B0604020202020204" pitchFamily="34" charset="0"/>
              </a:rPr>
              <a:t> </a:t>
            </a:r>
            <a:r>
              <a:rPr lang="sl-SI" sz="2200" b="1" u="sng" cap="none" dirty="0" smtClean="0">
                <a:solidFill>
                  <a:schemeClr val="tx1"/>
                </a:solidFill>
                <a:latin typeface="Arial" panose="020B0604020202020204" pitchFamily="34" charset="0"/>
                <a:cs typeface="Arial" panose="020B0604020202020204" pitchFamily="34" charset="0"/>
              </a:rPr>
              <a:t>ne pozabi priložiti zapisa izbranega poskusa</a:t>
            </a:r>
            <a:r>
              <a:rPr lang="sl-SI" sz="2200" b="1" cap="none" dirty="0" smtClean="0">
                <a:solidFill>
                  <a:schemeClr val="tx1"/>
                </a:solidFill>
                <a:latin typeface="Arial" panose="020B0604020202020204" pitchFamily="34" charset="0"/>
                <a:cs typeface="Arial" panose="020B0604020202020204" pitchFamily="34" charset="0"/>
              </a:rPr>
              <a:t>. </a:t>
            </a:r>
            <a:br>
              <a:rPr lang="sl-SI" sz="2200" b="1" cap="none" dirty="0" smtClean="0">
                <a:solidFill>
                  <a:schemeClr val="tx1"/>
                </a:solidFill>
                <a:latin typeface="Arial" panose="020B0604020202020204" pitchFamily="34" charset="0"/>
                <a:cs typeface="Arial" panose="020B0604020202020204" pitchFamily="34" charset="0"/>
              </a:rPr>
            </a:br>
            <a:r>
              <a:rPr lang="sl-SI" sz="2200" b="1" cap="none" dirty="0">
                <a:solidFill>
                  <a:schemeClr val="tx1"/>
                </a:solidFill>
                <a:latin typeface="Arial" panose="020B0604020202020204" pitchFamily="34" charset="0"/>
                <a:cs typeface="Arial" panose="020B0604020202020204" pitchFamily="34" charset="0"/>
              </a:rPr>
              <a:t/>
            </a:r>
            <a:br>
              <a:rPr lang="sl-SI" sz="2200" b="1" cap="none" dirty="0">
                <a:solidFill>
                  <a:schemeClr val="tx1"/>
                </a:solidFill>
                <a:latin typeface="Arial" panose="020B0604020202020204" pitchFamily="34" charset="0"/>
                <a:cs typeface="Arial" panose="020B0604020202020204" pitchFamily="34" charset="0"/>
              </a:rPr>
            </a:br>
            <a:r>
              <a:rPr lang="sl-SI" sz="2200" b="1" cap="none" dirty="0" smtClean="0">
                <a:latin typeface="Arial" panose="020B0604020202020204" pitchFamily="34" charset="0"/>
                <a:cs typeface="Arial" panose="020B0604020202020204" pitchFamily="34" charset="0"/>
              </a:rPr>
              <a:t>Vse pregledno posnemi </a:t>
            </a:r>
            <a:r>
              <a:rPr lang="sl-SI" sz="2200" cap="none" dirty="0" smtClean="0">
                <a:latin typeface="Arial" panose="020B0604020202020204" pitchFamily="34" charset="0"/>
                <a:cs typeface="Arial" panose="020B0604020202020204" pitchFamily="34" charset="0"/>
              </a:rPr>
              <a:t>z mobitelom in </a:t>
            </a:r>
            <a:r>
              <a:rPr lang="sl-SI" sz="2200" b="1" cap="none" dirty="0" smtClean="0">
                <a:solidFill>
                  <a:srgbClr val="FF0000"/>
                </a:solidFill>
                <a:latin typeface="Arial" panose="020B0604020202020204" pitchFamily="34" charset="0"/>
                <a:cs typeface="Arial" panose="020B0604020202020204" pitchFamily="34" charset="0"/>
              </a:rPr>
              <a:t>v </a:t>
            </a:r>
            <a:r>
              <a:rPr lang="sl-SI" sz="2200" b="1" u="sng" cap="none" dirty="0" smtClean="0">
                <a:solidFill>
                  <a:srgbClr val="FF0000"/>
                </a:solidFill>
                <a:latin typeface="Arial" panose="020B0604020202020204" pitchFamily="34" charset="0"/>
                <a:cs typeface="Arial" panose="020B0604020202020204" pitchFamily="34" charset="0"/>
              </a:rPr>
              <a:t>enem</a:t>
            </a:r>
            <a:r>
              <a:rPr lang="sl-SI" sz="2200" b="1" cap="none" dirty="0" smtClean="0">
                <a:solidFill>
                  <a:srgbClr val="FF0000"/>
                </a:solidFill>
                <a:latin typeface="Arial" panose="020B0604020202020204" pitchFamily="34" charset="0"/>
                <a:cs typeface="Arial" panose="020B0604020202020204" pitchFamily="34" charset="0"/>
              </a:rPr>
              <a:t> dokumentu </a:t>
            </a:r>
            <a:r>
              <a:rPr lang="sl-SI" sz="2200" b="1" u="sng" cap="none" dirty="0" smtClean="0">
                <a:solidFill>
                  <a:srgbClr val="FF0000"/>
                </a:solidFill>
                <a:latin typeface="Arial" panose="020B0604020202020204" pitchFamily="34" charset="0"/>
                <a:cs typeface="Arial" panose="020B0604020202020204" pitchFamily="34" charset="0"/>
              </a:rPr>
              <a:t>pošlji obema razredničarkama </a:t>
            </a:r>
            <a:r>
              <a:rPr lang="sl-SI" sz="2200" cap="none" dirty="0" smtClean="0">
                <a:latin typeface="Arial" panose="020B0604020202020204" pitchFamily="34" charset="0"/>
                <a:cs typeface="Arial" panose="020B0604020202020204" pitchFamily="34" charset="0"/>
              </a:rPr>
              <a:t>(Mojci in Aleši) </a:t>
            </a:r>
            <a:r>
              <a:rPr lang="sl-SI" sz="2200" u="sng" cap="none" dirty="0" smtClean="0">
                <a:latin typeface="Arial" panose="020B0604020202020204" pitchFamily="34" charset="0"/>
                <a:cs typeface="Arial" panose="020B0604020202020204" pitchFamily="34" charset="0"/>
              </a:rPr>
              <a:t>najkasneje </a:t>
            </a:r>
            <a:r>
              <a:rPr lang="sl-SI" sz="2200" b="1" u="sng" cap="none" dirty="0" smtClean="0">
                <a:solidFill>
                  <a:srgbClr val="C00000"/>
                </a:solidFill>
                <a:latin typeface="Arial" panose="020B0604020202020204" pitchFamily="34" charset="0"/>
                <a:cs typeface="Arial" panose="020B0604020202020204" pitchFamily="34" charset="0"/>
              </a:rPr>
              <a:t>do petka, </a:t>
            </a:r>
            <a:r>
              <a:rPr lang="sl-SI" sz="2200" b="1" u="sng" dirty="0" smtClean="0">
                <a:solidFill>
                  <a:srgbClr val="C00000"/>
                </a:solidFill>
                <a:latin typeface="Arial" panose="020B0604020202020204" pitchFamily="34" charset="0"/>
                <a:cs typeface="Arial" panose="020B0604020202020204" pitchFamily="34" charset="0"/>
              </a:rPr>
              <a:t>15</a:t>
            </a:r>
            <a:r>
              <a:rPr lang="sl-SI" sz="2200" b="1" u="sng" cap="none" dirty="0" smtClean="0">
                <a:solidFill>
                  <a:srgbClr val="C00000"/>
                </a:solidFill>
                <a:latin typeface="Arial" panose="020B0604020202020204" pitchFamily="34" charset="0"/>
                <a:cs typeface="Arial" panose="020B0604020202020204" pitchFamily="34" charset="0"/>
              </a:rPr>
              <a:t>. 5. 2020 do </a:t>
            </a:r>
            <a:r>
              <a:rPr lang="sl-SI" sz="2200" b="1" u="sng" dirty="0">
                <a:solidFill>
                  <a:srgbClr val="C00000"/>
                </a:solidFill>
                <a:latin typeface="Arial" panose="020B0604020202020204" pitchFamily="34" charset="0"/>
                <a:cs typeface="Arial" panose="020B0604020202020204" pitchFamily="34" charset="0"/>
              </a:rPr>
              <a:t>9</a:t>
            </a:r>
            <a:r>
              <a:rPr lang="sl-SI" sz="2200" b="1" u="sng" cap="none" dirty="0" smtClean="0">
                <a:solidFill>
                  <a:srgbClr val="C00000"/>
                </a:solidFill>
                <a:latin typeface="Arial" panose="020B0604020202020204" pitchFamily="34" charset="0"/>
                <a:cs typeface="Arial" panose="020B0604020202020204" pitchFamily="34" charset="0"/>
              </a:rPr>
              <a:t>. ure.</a:t>
            </a:r>
            <a:br>
              <a:rPr lang="sl-SI" sz="2200" b="1" u="sng" cap="none" dirty="0" smtClean="0">
                <a:solidFill>
                  <a:srgbClr val="C00000"/>
                </a:solidFill>
                <a:latin typeface="Arial" panose="020B0604020202020204" pitchFamily="34" charset="0"/>
                <a:cs typeface="Arial" panose="020B0604020202020204" pitchFamily="34" charset="0"/>
              </a:rPr>
            </a:br>
            <a:r>
              <a:rPr lang="sl-SI" sz="2200" b="1" u="sng" dirty="0" smtClean="0">
                <a:solidFill>
                  <a:srgbClr val="FF0000"/>
                </a:solidFill>
                <a:latin typeface="Arial" panose="020B0604020202020204" pitchFamily="34" charset="0"/>
                <a:cs typeface="Arial" panose="020B0604020202020204" pitchFamily="34" charset="0"/>
              </a:rPr>
              <a:t>Opomba:</a:t>
            </a:r>
            <a:r>
              <a:rPr lang="sl-SI" sz="2200" dirty="0" smtClean="0">
                <a:solidFill>
                  <a:srgbClr val="FF0000"/>
                </a:solidFill>
                <a:latin typeface="Arial" panose="020B0604020202020204" pitchFamily="34" charset="0"/>
                <a:cs typeface="Arial" panose="020B0604020202020204" pitchFamily="34" charset="0"/>
              </a:rPr>
              <a:t> </a:t>
            </a:r>
            <a:r>
              <a:rPr lang="sl-SI" sz="2200" b="1" dirty="0" smtClean="0">
                <a:solidFill>
                  <a:srgbClr val="00B050"/>
                </a:solidFill>
                <a:latin typeface="Arial" panose="020B0604020202020204" pitchFamily="34" charset="0"/>
                <a:cs typeface="Arial" panose="020B0604020202020204" pitchFamily="34" charset="0"/>
              </a:rPr>
              <a:t>Poročila ne pošiljaj prej, ker rabiš za 2. nalogo nekaj dni časa.</a:t>
            </a:r>
            <a:r>
              <a:rPr lang="sl-SI" sz="2200" b="1" cap="none" dirty="0" smtClean="0">
                <a:solidFill>
                  <a:srgbClr val="00B050"/>
                </a:solidFill>
                <a:latin typeface="Arial" panose="020B0604020202020204" pitchFamily="34" charset="0"/>
                <a:cs typeface="Arial" panose="020B0604020202020204" pitchFamily="34" charset="0"/>
              </a:rPr>
              <a:t/>
            </a:r>
            <a:br>
              <a:rPr lang="sl-SI" sz="2200" b="1" cap="none" dirty="0" smtClean="0">
                <a:solidFill>
                  <a:srgbClr val="00B050"/>
                </a:solidFill>
                <a:latin typeface="Arial" panose="020B0604020202020204" pitchFamily="34" charset="0"/>
                <a:cs typeface="Arial" panose="020B0604020202020204" pitchFamily="34" charset="0"/>
              </a:rPr>
            </a:br>
            <a:r>
              <a:rPr lang="sl-SI" sz="2200" cap="none" dirty="0" smtClean="0">
                <a:solidFill>
                  <a:srgbClr val="FF0000"/>
                </a:solidFill>
                <a:latin typeface="Arial" panose="020B0604020202020204" pitchFamily="34" charset="0"/>
                <a:cs typeface="Arial" panose="020B0604020202020204" pitchFamily="34" charset="0"/>
              </a:rPr>
              <a:t/>
            </a:r>
            <a:br>
              <a:rPr lang="sl-SI" sz="2200" cap="none" dirty="0" smtClean="0">
                <a:solidFill>
                  <a:srgbClr val="FF0000"/>
                </a:solidFill>
                <a:latin typeface="Arial" panose="020B0604020202020204" pitchFamily="34" charset="0"/>
                <a:cs typeface="Arial" panose="020B0604020202020204" pitchFamily="34" charset="0"/>
              </a:rPr>
            </a:br>
            <a:r>
              <a:rPr lang="sl-SI" sz="2200" b="1" cap="none" dirty="0" smtClean="0">
                <a:solidFill>
                  <a:schemeClr val="tx1"/>
                </a:solidFill>
                <a:latin typeface="Arial" panose="020B0604020202020204" pitchFamily="34" charset="0"/>
                <a:cs typeface="Arial" panose="020B0604020202020204" pitchFamily="34" charset="0"/>
              </a:rPr>
              <a:t>Ne pozabi narediti še kakšne </a:t>
            </a:r>
            <a:r>
              <a:rPr lang="sl-SI" sz="2200" b="1" u="sng" cap="none" dirty="0" smtClean="0">
                <a:solidFill>
                  <a:schemeClr val="tx1"/>
                </a:solidFill>
                <a:latin typeface="Arial" panose="020B0604020202020204" pitchFamily="34" charset="0"/>
                <a:cs typeface="Arial" panose="020B0604020202020204" pitchFamily="34" charset="0"/>
              </a:rPr>
              <a:t>krasne fotografije </a:t>
            </a:r>
            <a:r>
              <a:rPr lang="sl-SI" sz="2200" cap="none" dirty="0" smtClean="0">
                <a:latin typeface="Arial" panose="020B0604020202020204" pitchFamily="34" charset="0"/>
                <a:cs typeface="Arial" panose="020B0604020202020204" pitchFamily="34" charset="0"/>
              </a:rPr>
              <a:t>(npr. poskusa ali kaj podobnega (bodi ustvarjalen!!!), </a:t>
            </a:r>
            <a:r>
              <a:rPr lang="sl-SI" sz="2200" cap="none" dirty="0">
                <a:latin typeface="Arial" panose="020B0604020202020204" pitchFamily="34" charset="0"/>
                <a:cs typeface="Arial" panose="020B0604020202020204" pitchFamily="34" charset="0"/>
              </a:rPr>
              <a:t>k</a:t>
            </a:r>
            <a:r>
              <a:rPr lang="sl-SI" sz="2200" cap="none" dirty="0" smtClean="0">
                <a:latin typeface="Arial" panose="020B0604020202020204" pitchFamily="34" charset="0"/>
                <a:cs typeface="Arial" panose="020B0604020202020204" pitchFamily="34" charset="0"/>
              </a:rPr>
              <a:t>i bodo hkrati tudi dokaz, da si pridno delal, kar ti je bilo naročeno</a:t>
            </a:r>
            <a:r>
              <a:rPr lang="sl-SI" sz="2200" b="1" cap="none" dirty="0" smtClean="0">
                <a:latin typeface="Arial" panose="020B0604020202020204" pitchFamily="34" charset="0"/>
                <a:cs typeface="Arial" panose="020B0604020202020204" pitchFamily="34" charset="0"/>
              </a:rPr>
              <a:t>. </a:t>
            </a:r>
            <a:br>
              <a:rPr lang="sl-SI" sz="2200" b="1" cap="none" dirty="0" smtClean="0">
                <a:latin typeface="Arial" panose="020B0604020202020204" pitchFamily="34" charset="0"/>
                <a:cs typeface="Arial" panose="020B0604020202020204" pitchFamily="34" charset="0"/>
              </a:rPr>
            </a:br>
            <a:r>
              <a:rPr lang="sl-SI" sz="2200" b="1" dirty="0">
                <a:latin typeface="Arial" panose="020B0604020202020204" pitchFamily="34" charset="0"/>
                <a:cs typeface="Arial" panose="020B0604020202020204" pitchFamily="34" charset="0"/>
              </a:rPr>
              <a:t/>
            </a:r>
            <a:br>
              <a:rPr lang="sl-SI" sz="2200" b="1" dirty="0">
                <a:latin typeface="Arial" panose="020B0604020202020204" pitchFamily="34" charset="0"/>
                <a:cs typeface="Arial" panose="020B0604020202020204" pitchFamily="34" charset="0"/>
              </a:rPr>
            </a:br>
            <a:r>
              <a:rPr lang="sl-SI" sz="2200" b="1" dirty="0" smtClean="0">
                <a:latin typeface="Arial" panose="020B0604020202020204" pitchFamily="34" charset="0"/>
                <a:cs typeface="Arial" panose="020B0604020202020204" pitchFamily="34" charset="0"/>
              </a:rPr>
              <a:t>                                                                                                                         </a:t>
            </a:r>
            <a:r>
              <a:rPr lang="sl-SI" sz="2200" b="1" i="1" dirty="0">
                <a:solidFill>
                  <a:schemeClr val="tx1"/>
                </a:solidFill>
                <a:latin typeface="Arial" panose="020B0604020202020204" pitchFamily="34" charset="0"/>
                <a:cs typeface="Arial" panose="020B0604020202020204" pitchFamily="34" charset="0"/>
              </a:rPr>
              <a:t>T</a:t>
            </a:r>
            <a:r>
              <a:rPr lang="sl-SI" sz="2200" b="1" i="1" dirty="0" smtClean="0">
                <a:solidFill>
                  <a:schemeClr val="tx1"/>
                </a:solidFill>
                <a:latin typeface="Arial" panose="020B0604020202020204" pitchFamily="34" charset="0"/>
                <a:cs typeface="Arial" panose="020B0604020202020204" pitchFamily="34" charset="0"/>
              </a:rPr>
              <a:t>o je to!</a:t>
            </a:r>
            <a:r>
              <a:rPr lang="sl-SI" sz="2200" b="1" i="1" cap="none" dirty="0" smtClean="0">
                <a:solidFill>
                  <a:schemeClr val="tx1"/>
                </a:solidFill>
                <a:latin typeface="Arial" panose="020B0604020202020204" pitchFamily="34" charset="0"/>
                <a:cs typeface="Arial" panose="020B0604020202020204" pitchFamily="34" charset="0"/>
              </a:rPr>
              <a:t/>
            </a:r>
            <a:br>
              <a:rPr lang="sl-SI" sz="2200" b="1" i="1" cap="none" dirty="0" smtClean="0">
                <a:solidFill>
                  <a:schemeClr val="tx1"/>
                </a:solidFill>
                <a:latin typeface="Arial" panose="020B0604020202020204" pitchFamily="34" charset="0"/>
                <a:cs typeface="Arial" panose="020B0604020202020204" pitchFamily="34" charset="0"/>
              </a:rPr>
            </a:br>
            <a:endParaRPr lang="sl-SI" sz="2200" i="1" cap="none" dirty="0">
              <a:solidFill>
                <a:schemeClr val="tx1"/>
              </a:solidFill>
            </a:endParaRPr>
          </a:p>
        </p:txBody>
      </p:sp>
      <p:pic>
        <p:nvPicPr>
          <p:cNvPr id="4100" name="Picture 4" descr="Transferred Pendin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160763" y="4511040"/>
            <a:ext cx="3151670" cy="1819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903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802674" y="748938"/>
            <a:ext cx="9623561" cy="1314994"/>
          </a:xfrm>
          <a:solidFill>
            <a:srgbClr val="FFFF00"/>
          </a:solidFill>
        </p:spPr>
        <p:txBody>
          <a:bodyPr>
            <a:normAutofit/>
          </a:bodyPr>
          <a:lstStyle/>
          <a:p>
            <a:r>
              <a:rPr lang="sl-SI" sz="2000" dirty="0">
                <a:solidFill>
                  <a:srgbClr val="C00000"/>
                </a:solidFill>
                <a:latin typeface="Arial" panose="020B0604020202020204" pitchFamily="34" charset="0"/>
                <a:cs typeface="Arial" panose="020B0604020202020204" pitchFamily="34" charset="0"/>
              </a:rPr>
              <a:t>1</a:t>
            </a:r>
            <a:r>
              <a:rPr lang="sl-SI" sz="2000" dirty="0" smtClean="0">
                <a:solidFill>
                  <a:srgbClr val="C00000"/>
                </a:solidFill>
                <a:latin typeface="Arial" panose="020B0604020202020204" pitchFamily="34" charset="0"/>
                <a:cs typeface="Arial" panose="020B0604020202020204" pitchFamily="34" charset="0"/>
              </a:rPr>
              <a:t>. postanek: </a:t>
            </a:r>
            <a:r>
              <a:rPr lang="sl-SI" sz="2000" b="1" dirty="0" smtClean="0">
                <a:solidFill>
                  <a:srgbClr val="C00000"/>
                </a:solidFill>
                <a:latin typeface="Arial" panose="020B0604020202020204" pitchFamily="34" charset="0"/>
                <a:cs typeface="Arial" panose="020B0604020202020204" pitchFamily="34" charset="0"/>
              </a:rPr>
              <a:t>Loška </a:t>
            </a:r>
            <a:r>
              <a:rPr lang="sl-SI" sz="2000" b="1" dirty="0">
                <a:solidFill>
                  <a:srgbClr val="C00000"/>
                </a:solidFill>
                <a:latin typeface="Arial" panose="020B0604020202020204" pitchFamily="34" charset="0"/>
                <a:cs typeface="Arial" panose="020B0604020202020204" pitchFamily="34" charset="0"/>
              </a:rPr>
              <a:t>dolina- Grad Snežnik </a:t>
            </a:r>
            <a:r>
              <a:rPr lang="sl-SI" sz="2000" b="1" dirty="0" smtClean="0">
                <a:solidFill>
                  <a:srgbClr val="C00000"/>
                </a:solidFill>
                <a:latin typeface="Arial" panose="020B0604020202020204" pitchFamily="34" charset="0"/>
                <a:cs typeface="Arial" panose="020B0604020202020204" pitchFamily="34" charset="0"/>
              </a:rPr>
              <a:t> </a:t>
            </a:r>
            <a:br>
              <a:rPr lang="sl-SI" sz="2000" b="1" dirty="0" smtClean="0">
                <a:solidFill>
                  <a:srgbClr val="C00000"/>
                </a:solidFill>
                <a:latin typeface="Arial" panose="020B0604020202020204" pitchFamily="34" charset="0"/>
                <a:cs typeface="Arial" panose="020B0604020202020204" pitchFamily="34" charset="0"/>
              </a:rPr>
            </a:br>
            <a:r>
              <a:rPr lang="sl-SI" sz="1600" b="1" dirty="0" smtClean="0">
                <a:solidFill>
                  <a:srgbClr val="C00000"/>
                </a:solidFill>
                <a:latin typeface="Arial" panose="020B0604020202020204" pitchFamily="34" charset="0"/>
                <a:cs typeface="Arial" panose="020B0604020202020204" pitchFamily="34" charset="0"/>
              </a:rPr>
              <a:t> </a:t>
            </a:r>
            <a:br>
              <a:rPr lang="sl-SI" sz="1600" b="1" dirty="0" smtClean="0">
                <a:solidFill>
                  <a:srgbClr val="C00000"/>
                </a:solidFill>
                <a:latin typeface="Arial" panose="020B0604020202020204" pitchFamily="34" charset="0"/>
                <a:cs typeface="Arial" panose="020B0604020202020204" pitchFamily="34" charset="0"/>
              </a:rPr>
            </a:br>
            <a:r>
              <a:rPr lang="sl-SI" sz="1800" dirty="0" smtClean="0">
                <a:solidFill>
                  <a:schemeClr val="tx1"/>
                </a:solidFill>
                <a:latin typeface="Arial" panose="020B0604020202020204" pitchFamily="34" charset="0"/>
                <a:cs typeface="Arial" panose="020B0604020202020204" pitchFamily="34" charset="0"/>
              </a:rPr>
              <a:t>Poglej si filmček </a:t>
            </a:r>
            <a:r>
              <a:rPr lang="sl-SI" sz="1400" dirty="0">
                <a:solidFill>
                  <a:srgbClr val="0070C0"/>
                </a:solidFill>
                <a:latin typeface="Arial" panose="020B0604020202020204" pitchFamily="34" charset="0"/>
                <a:cs typeface="Arial" panose="020B0604020202020204" pitchFamily="34" charset="0"/>
              </a:rPr>
              <a:t>(</a:t>
            </a:r>
            <a:r>
              <a:rPr lang="sl-SI" sz="1400" dirty="0"/>
              <a:t>Loška Dolina - turistični video</a:t>
            </a:r>
            <a:r>
              <a:rPr lang="sl-SI" sz="1400" dirty="0" smtClean="0"/>
              <a:t>) </a:t>
            </a:r>
            <a:r>
              <a:rPr lang="sl-SI" sz="1800" dirty="0" smtClean="0">
                <a:solidFill>
                  <a:schemeClr val="tx1"/>
                </a:solidFill>
                <a:latin typeface="Arial" panose="020B0604020202020204" pitchFamily="34" charset="0"/>
                <a:cs typeface="Arial" panose="020B0604020202020204" pitchFamily="34" charset="0"/>
              </a:rPr>
              <a:t>na povezavi: </a:t>
            </a:r>
            <a:r>
              <a:rPr lang="sl-SI" sz="1200" dirty="0" smtClean="0">
                <a:solidFill>
                  <a:srgbClr val="00B050"/>
                </a:solidFill>
                <a:latin typeface="Arial" panose="020B0604020202020204" pitchFamily="34" charset="0"/>
                <a:cs typeface="Arial" panose="020B0604020202020204" pitchFamily="34" charset="0"/>
              </a:rPr>
              <a:t>(</a:t>
            </a:r>
            <a:r>
              <a:rPr lang="sl-SI" sz="1200" dirty="0">
                <a:solidFill>
                  <a:srgbClr val="00B050"/>
                </a:solidFill>
                <a:latin typeface="Arial" panose="020B0604020202020204" pitchFamily="34" charset="0"/>
                <a:cs typeface="Arial" panose="020B0604020202020204" pitchFamily="34" charset="0"/>
              </a:rPr>
              <a:t>7:28 minut</a:t>
            </a:r>
            <a:r>
              <a:rPr lang="sl-SI" sz="1200" dirty="0" smtClean="0">
                <a:solidFill>
                  <a:srgbClr val="00B050"/>
                </a:solidFill>
                <a:latin typeface="Arial" panose="020B0604020202020204" pitchFamily="34" charset="0"/>
                <a:cs typeface="Arial" panose="020B0604020202020204" pitchFamily="34" charset="0"/>
              </a:rPr>
              <a:t>)</a:t>
            </a:r>
            <a:br>
              <a:rPr lang="sl-SI" sz="1200" dirty="0" smtClean="0">
                <a:solidFill>
                  <a:srgbClr val="00B050"/>
                </a:solidFill>
                <a:latin typeface="Arial" panose="020B0604020202020204" pitchFamily="34" charset="0"/>
                <a:cs typeface="Arial" panose="020B0604020202020204" pitchFamily="34" charset="0"/>
              </a:rPr>
            </a:br>
            <a:r>
              <a:rPr lang="sl-SI" sz="1800" dirty="0" smtClean="0">
                <a:solidFill>
                  <a:schemeClr val="tx1"/>
                </a:solidFill>
                <a:latin typeface="Arial" panose="020B0604020202020204" pitchFamily="34" charset="0"/>
                <a:cs typeface="Arial" panose="020B0604020202020204" pitchFamily="34" charset="0"/>
                <a:hlinkClick r:id="rId2"/>
              </a:rPr>
              <a:t>https</a:t>
            </a:r>
            <a:r>
              <a:rPr lang="sl-SI" sz="1800" dirty="0">
                <a:solidFill>
                  <a:schemeClr val="tx1"/>
                </a:solidFill>
                <a:latin typeface="Arial" panose="020B0604020202020204" pitchFamily="34" charset="0"/>
                <a:cs typeface="Arial" panose="020B0604020202020204" pitchFamily="34" charset="0"/>
                <a:hlinkClick r:id="rId2"/>
              </a:rPr>
              <a:t>://</a:t>
            </a:r>
            <a:r>
              <a:rPr lang="sl-SI" sz="1800" dirty="0" smtClean="0">
                <a:solidFill>
                  <a:schemeClr val="tx1"/>
                </a:solidFill>
                <a:latin typeface="Arial" panose="020B0604020202020204" pitchFamily="34" charset="0"/>
                <a:cs typeface="Arial" panose="020B0604020202020204" pitchFamily="34" charset="0"/>
                <a:hlinkClick r:id="rId2"/>
              </a:rPr>
              <a:t>www.youtube.com/watch?v=bPszQflaYxk</a:t>
            </a:r>
            <a:r>
              <a:rPr lang="sl-SI" sz="1800" dirty="0" smtClean="0">
                <a:solidFill>
                  <a:schemeClr val="tx1"/>
                </a:solidFill>
                <a:latin typeface="Arial" panose="020B0604020202020204" pitchFamily="34" charset="0"/>
                <a:cs typeface="Arial" panose="020B0604020202020204" pitchFamily="34" charset="0"/>
              </a:rPr>
              <a:t> </a:t>
            </a:r>
            <a:endParaRPr lang="sl-SI" sz="1100" dirty="0">
              <a:solidFill>
                <a:srgbClr val="0070C0"/>
              </a:solidFill>
            </a:endParaRPr>
          </a:p>
        </p:txBody>
      </p:sp>
      <p:sp>
        <p:nvSpPr>
          <p:cNvPr id="3" name="Označba mesta vsebine 2"/>
          <p:cNvSpPr>
            <a:spLocks noGrp="1"/>
          </p:cNvSpPr>
          <p:nvPr>
            <p:ph idx="1"/>
          </p:nvPr>
        </p:nvSpPr>
        <p:spPr>
          <a:xfrm>
            <a:off x="1915885" y="2351315"/>
            <a:ext cx="9623561" cy="4275908"/>
          </a:xfrm>
          <a:solidFill>
            <a:schemeClr val="accent4">
              <a:lumMod val="20000"/>
              <a:lumOff val="80000"/>
            </a:schemeClr>
          </a:solidFill>
        </p:spPr>
        <p:txBody>
          <a:bodyPr>
            <a:normAutofit fontScale="70000" lnSpcReduction="20000"/>
          </a:bodyPr>
          <a:lstStyle/>
          <a:p>
            <a:pPr marL="0" indent="0">
              <a:buNone/>
            </a:pPr>
            <a:r>
              <a:rPr lang="sl-SI" sz="2600" dirty="0" smtClean="0">
                <a:latin typeface="Arial" panose="020B0604020202020204" pitchFamily="34" charset="0"/>
                <a:cs typeface="Arial" panose="020B0604020202020204" pitchFamily="34" charset="0"/>
              </a:rPr>
              <a:t>Romantični </a:t>
            </a:r>
            <a:r>
              <a:rPr lang="sl-SI" sz="2600" dirty="0">
                <a:latin typeface="Arial" panose="020B0604020202020204" pitchFamily="34" charset="0"/>
                <a:cs typeface="Arial" panose="020B0604020202020204" pitchFamily="34" charset="0"/>
              </a:rPr>
              <a:t>grad Snežnik na Notranjskem je eden od dveh v Sloveniji z ohranjenimi avtentičnimi interjerji iz druge polovice 19. stoletja.</a:t>
            </a:r>
          </a:p>
          <a:p>
            <a:pPr marL="0" indent="0">
              <a:buNone/>
            </a:pPr>
            <a:r>
              <a:rPr lang="sl-SI" sz="2600" dirty="0">
                <a:latin typeface="Arial" panose="020B0604020202020204" pitchFamily="34" charset="0"/>
                <a:cs typeface="Arial" panose="020B0604020202020204" pitchFamily="34" charset="0"/>
              </a:rPr>
              <a:t>Sprehod skozi štiri grajske etaže nam pričara vzdušje izpred sto petdesetih let, saj so grajske sobe še vedno opremljene s pristnim pohištvom in drugo opremo iz druge polovice 19. stoletja. Saloni in spalnice knezov Hermana in Ulrika, kneginje Ane ter sobe za goste so urejeni prijetno in udobno, napolnjujejo jih številne </a:t>
            </a:r>
            <a:r>
              <a:rPr lang="sl-SI" sz="2600" dirty="0" smtClean="0">
                <a:latin typeface="Arial" panose="020B0604020202020204" pitchFamily="34" charset="0"/>
                <a:cs typeface="Arial" panose="020B0604020202020204" pitchFamily="34" charset="0"/>
              </a:rPr>
              <a:t>historične </a:t>
            </a:r>
            <a:r>
              <a:rPr lang="sl-SI" sz="2600" dirty="0">
                <a:latin typeface="Arial" panose="020B0604020202020204" pitchFamily="34" charset="0"/>
                <a:cs typeface="Arial" panose="020B0604020202020204" pitchFamily="34" charset="0"/>
              </a:rPr>
              <a:t>sedežne garniture s prvotnim oblazinjenjem in ornamentirane peči. Stene krasijo družinski portreti, stare fotografije in grafike. Posebnost je soba v egipčanskem slogu z začetka 20. stoletja. K domačemu vzdušju počitniškega bivališča so prispevali klavir, biljard in gledališki kotiček. Sčasoma se je v gradu nabralo precej lovskih trofej, tudi nagačeni medved, ki je na gradu že več kot sto let. Prostori v predzidju so namenjeni občasnim razstavam, v pritličju pa je poročna dvorana</a:t>
            </a:r>
            <a:r>
              <a:rPr lang="sl-SI" sz="2600" dirty="0" smtClean="0">
                <a:latin typeface="Arial" panose="020B0604020202020204" pitchFamily="34" charset="0"/>
                <a:cs typeface="Arial" panose="020B0604020202020204" pitchFamily="34" charset="0"/>
              </a:rPr>
              <a:t>.</a:t>
            </a:r>
          </a:p>
          <a:p>
            <a:pPr marL="0" indent="0">
              <a:buNone/>
            </a:pPr>
            <a:endParaRPr lang="sl-SI" sz="2600" dirty="0">
              <a:latin typeface="Arial" panose="020B0604020202020204" pitchFamily="34" charset="0"/>
              <a:cs typeface="Arial" panose="020B0604020202020204" pitchFamily="34" charset="0"/>
            </a:endParaRPr>
          </a:p>
          <a:p>
            <a:pPr marL="0" indent="0">
              <a:buNone/>
            </a:pPr>
            <a:r>
              <a:rPr lang="sl-SI" sz="2300" b="1" dirty="0" smtClean="0">
                <a:latin typeface="Arial" panose="020B0604020202020204" pitchFamily="34" charset="0"/>
                <a:cs typeface="Arial" panose="020B0604020202020204" pitchFamily="34" charset="0"/>
              </a:rPr>
              <a:t>Vstopi še v virtualno ekskurzijo </a:t>
            </a:r>
            <a:r>
              <a:rPr lang="sl-SI" sz="2300" b="1" dirty="0">
                <a:latin typeface="Arial" panose="020B0604020202020204" pitchFamily="34" charset="0"/>
                <a:cs typeface="Arial" panose="020B0604020202020204" pitchFamily="34" charset="0"/>
              </a:rPr>
              <a:t>po </a:t>
            </a:r>
            <a:r>
              <a:rPr lang="sl-SI" sz="2300" b="1" dirty="0" smtClean="0">
                <a:latin typeface="Arial" panose="020B0604020202020204" pitchFamily="34" charset="0"/>
                <a:cs typeface="Arial" panose="020B0604020202020204" pitchFamily="34" charset="0"/>
              </a:rPr>
              <a:t>gradu</a:t>
            </a:r>
            <a:r>
              <a:rPr lang="sl-SI" sz="2300" dirty="0" smtClean="0">
                <a:latin typeface="Arial" panose="020B0604020202020204" pitchFamily="34" charset="0"/>
                <a:cs typeface="Arial" panose="020B0604020202020204" pitchFamily="34" charset="0"/>
              </a:rPr>
              <a:t> </a:t>
            </a:r>
            <a:r>
              <a:rPr lang="sl-SI" sz="2000" i="1" dirty="0" smtClean="0">
                <a:solidFill>
                  <a:srgbClr val="00B050"/>
                </a:solidFill>
                <a:latin typeface="Arial" panose="020B0604020202020204" pitchFamily="34" charset="0"/>
                <a:cs typeface="Arial" panose="020B0604020202020204" pitchFamily="34" charset="0"/>
              </a:rPr>
              <a:t>(klikni puščico v zelenem krogu; nato s puščicama spodaj klikaš za „sprehod po gradu“ in si ogleduješ prostore pa tudi zunanjost gradu)</a:t>
            </a:r>
            <a:r>
              <a:rPr lang="sl-SI" sz="2000" i="1" dirty="0">
                <a:solidFill>
                  <a:srgbClr val="00B050"/>
                </a:solidFill>
              </a:rPr>
              <a:t/>
            </a:r>
            <a:br>
              <a:rPr lang="sl-SI" sz="2000" i="1" dirty="0">
                <a:solidFill>
                  <a:srgbClr val="00B050"/>
                </a:solidFill>
              </a:rPr>
            </a:br>
            <a:r>
              <a:rPr lang="sl-SI" sz="2300" dirty="0" smtClean="0">
                <a:hlinkClick r:id="rId3"/>
              </a:rPr>
              <a:t>https</a:t>
            </a:r>
            <a:r>
              <a:rPr lang="sl-SI" sz="2300" dirty="0">
                <a:hlinkClick r:id="rId3"/>
              </a:rPr>
              <a:t>://</a:t>
            </a:r>
            <a:r>
              <a:rPr lang="sl-SI" sz="2300" dirty="0" smtClean="0">
                <a:hlinkClick r:id="rId3"/>
              </a:rPr>
              <a:t>www.nms.si/si/razstave/virtualne-razstave/grad-sneznik</a:t>
            </a:r>
            <a:r>
              <a:rPr lang="sl-SI" sz="2300" dirty="0" smtClean="0"/>
              <a:t>    </a:t>
            </a:r>
            <a:endParaRPr lang="sl-SI" sz="2300" dirty="0"/>
          </a:p>
        </p:txBody>
      </p:sp>
    </p:spTree>
    <p:extLst>
      <p:ext uri="{BB962C8B-B14F-4D97-AF65-F5344CB8AC3E}">
        <p14:creationId xmlns:p14="http://schemas.microsoft.com/office/powerpoint/2010/main" val="613114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50473" y="546377"/>
            <a:ext cx="8911687" cy="1280890"/>
          </a:xfrm>
        </p:spPr>
        <p:txBody>
          <a:bodyPr>
            <a:normAutofit/>
          </a:bodyPr>
          <a:lstStyle/>
          <a:p>
            <a:r>
              <a:rPr lang="sl-SI" sz="1600" b="1" dirty="0" smtClean="0">
                <a:solidFill>
                  <a:schemeClr val="tx1"/>
                </a:solidFill>
                <a:latin typeface="Arial" panose="020B0604020202020204" pitchFamily="34" charset="0"/>
                <a:cs typeface="Arial" panose="020B0604020202020204" pitchFamily="34" charset="0"/>
              </a:rPr>
              <a:t>Še nekaj fotografij:</a:t>
            </a:r>
            <a:endParaRPr lang="sl-SI" sz="1600" b="1" dirty="0">
              <a:solidFill>
                <a:schemeClr val="tx1"/>
              </a:solidFill>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p:txBody>
          <a:bodyPr/>
          <a:lstStyle/>
          <a:p>
            <a:endParaRPr lang="sl-SI"/>
          </a:p>
        </p:txBody>
      </p:sp>
      <p:pic>
        <p:nvPicPr>
          <p:cNvPr id="4" name="Slika 3" descr="izleti, kam na izlet, enodnevni izlet, družinski izlet, ideja za izlet"/>
          <p:cNvPicPr/>
          <p:nvPr/>
        </p:nvPicPr>
        <p:blipFill>
          <a:blip r:embed="rId2">
            <a:extLst>
              <a:ext uri="{28A0092B-C50C-407E-A947-70E740481C1C}">
                <a14:useLocalDpi xmlns:a14="http://schemas.microsoft.com/office/drawing/2010/main" val="0"/>
              </a:ext>
            </a:extLst>
          </a:blip>
          <a:srcRect/>
          <a:stretch>
            <a:fillRect/>
          </a:stretch>
        </p:blipFill>
        <p:spPr bwMode="auto">
          <a:xfrm>
            <a:off x="2150473" y="1393916"/>
            <a:ext cx="9144544" cy="5464084"/>
          </a:xfrm>
          <a:prstGeom prst="rect">
            <a:avLst/>
          </a:prstGeom>
          <a:noFill/>
          <a:ln>
            <a:noFill/>
          </a:ln>
        </p:spPr>
      </p:pic>
    </p:spTree>
    <p:extLst>
      <p:ext uri="{BB962C8B-B14F-4D97-AF65-F5344CB8AC3E}">
        <p14:creationId xmlns:p14="http://schemas.microsoft.com/office/powerpoint/2010/main" val="2643019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4" name="Označba mesta vsebine 3" descr="izleti, kam na izlet, enodnevni izlet, družinski izlet, ideja za izlet">
            <a:hlinkClick r:id="rId2" tooltip="&quot;&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68434" y="624110"/>
            <a:ext cx="9762309" cy="6316621"/>
          </a:xfrm>
          <a:prstGeom prst="rect">
            <a:avLst/>
          </a:prstGeom>
          <a:noFill/>
          <a:ln>
            <a:noFill/>
          </a:ln>
        </p:spPr>
      </p:pic>
    </p:spTree>
    <p:extLst>
      <p:ext uri="{BB962C8B-B14F-4D97-AF65-F5344CB8AC3E}">
        <p14:creationId xmlns:p14="http://schemas.microsoft.com/office/powerpoint/2010/main" val="3848678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680755" y="522515"/>
            <a:ext cx="9823858" cy="2368732"/>
          </a:xfrm>
          <a:solidFill>
            <a:srgbClr val="FFFF00"/>
          </a:solidFill>
        </p:spPr>
        <p:txBody>
          <a:bodyPr>
            <a:normAutofit/>
          </a:bodyPr>
          <a:lstStyle/>
          <a:p>
            <a:r>
              <a:rPr lang="sl-SI" sz="2200" dirty="0">
                <a:solidFill>
                  <a:srgbClr val="C00000"/>
                </a:solidFill>
                <a:latin typeface="Arial" panose="020B0604020202020204" pitchFamily="34" charset="0"/>
                <a:cs typeface="Arial" panose="020B0604020202020204" pitchFamily="34" charset="0"/>
              </a:rPr>
              <a:t>2</a:t>
            </a:r>
            <a:r>
              <a:rPr lang="sl-SI" sz="2200" dirty="0" smtClean="0">
                <a:solidFill>
                  <a:srgbClr val="C00000"/>
                </a:solidFill>
                <a:latin typeface="Arial" panose="020B0604020202020204" pitchFamily="34" charset="0"/>
                <a:cs typeface="Arial" panose="020B0604020202020204" pitchFamily="34" charset="0"/>
              </a:rPr>
              <a:t>. postanek</a:t>
            </a:r>
            <a:r>
              <a:rPr lang="sl-SI" sz="2200" b="1" dirty="0">
                <a:solidFill>
                  <a:srgbClr val="C00000"/>
                </a:solidFill>
                <a:latin typeface="Arial" panose="020B0604020202020204" pitchFamily="34" charset="0"/>
                <a:cs typeface="Arial" panose="020B0604020202020204" pitchFamily="34" charset="0"/>
              </a:rPr>
              <a:t>: Cerkniško </a:t>
            </a:r>
            <a:r>
              <a:rPr lang="sl-SI" sz="2200" b="1" dirty="0" smtClean="0">
                <a:solidFill>
                  <a:srgbClr val="C00000"/>
                </a:solidFill>
                <a:latin typeface="Arial" panose="020B0604020202020204" pitchFamily="34" charset="0"/>
                <a:cs typeface="Arial" panose="020B0604020202020204" pitchFamily="34" charset="0"/>
              </a:rPr>
              <a:t>jezero</a:t>
            </a:r>
            <a:br>
              <a:rPr lang="sl-SI" sz="2200" b="1" dirty="0" smtClean="0">
                <a:solidFill>
                  <a:srgbClr val="C00000"/>
                </a:solidFill>
                <a:latin typeface="Arial" panose="020B0604020202020204" pitchFamily="34" charset="0"/>
                <a:cs typeface="Arial" panose="020B0604020202020204" pitchFamily="34" charset="0"/>
              </a:rPr>
            </a:br>
            <a:r>
              <a:rPr lang="sl-SI" sz="1600" dirty="0" smtClean="0">
                <a:latin typeface="Arial" panose="020B0604020202020204" pitchFamily="34" charset="0"/>
                <a:cs typeface="Arial" panose="020B0604020202020204" pitchFamily="34" charset="0"/>
              </a:rPr>
              <a:t/>
            </a:r>
            <a:br>
              <a:rPr lang="sl-SI" sz="1600" dirty="0" smtClean="0">
                <a:latin typeface="Arial" panose="020B0604020202020204" pitchFamily="34" charset="0"/>
                <a:cs typeface="Arial" panose="020B0604020202020204" pitchFamily="34" charset="0"/>
              </a:rPr>
            </a:br>
            <a:r>
              <a:rPr lang="sl-SI" sz="1600" b="1" dirty="0" smtClean="0">
                <a:solidFill>
                  <a:schemeClr val="tx1"/>
                </a:solidFill>
              </a:rPr>
              <a:t>Le </a:t>
            </a:r>
            <a:r>
              <a:rPr lang="sl-SI" sz="1600" b="1" dirty="0">
                <a:solidFill>
                  <a:schemeClr val="tx1"/>
                </a:solidFill>
              </a:rPr>
              <a:t>kdo ne pozna presihajočega se Cerkniškega jezera. Se spomniš, kaj smo se o njem učili v </a:t>
            </a:r>
            <a:r>
              <a:rPr lang="sl-SI" sz="1600" b="1" dirty="0" smtClean="0">
                <a:solidFill>
                  <a:schemeClr val="tx1"/>
                </a:solidFill>
              </a:rPr>
              <a:t>šoli? </a:t>
            </a:r>
            <a:r>
              <a:rPr lang="sl-SI" sz="1600" b="1" dirty="0">
                <a:solidFill>
                  <a:schemeClr val="tx1"/>
                </a:solidFill>
              </a:rPr>
              <a:t>Verjetno je najlepše videti Cerkniško jezero iz zraka ali pa ga morda doživeti z vožnjo po njem, kar je super aktivnost v sončnih in toplejših dneh. Prepričaj se sam.</a:t>
            </a:r>
            <a:br>
              <a:rPr lang="sl-SI" sz="1600" b="1" dirty="0">
                <a:solidFill>
                  <a:schemeClr val="tx1"/>
                </a:solidFill>
              </a:rPr>
            </a:br>
            <a:r>
              <a:rPr lang="sl-SI" sz="1600" dirty="0"/>
              <a:t/>
            </a:r>
            <a:br>
              <a:rPr lang="sl-SI" sz="1600" dirty="0"/>
            </a:br>
            <a:r>
              <a:rPr lang="sl-SI" sz="1600" b="1" dirty="0" smtClean="0">
                <a:solidFill>
                  <a:schemeClr val="tx1"/>
                </a:solidFill>
              </a:rPr>
              <a:t>Na povezavi si poglej posnetek </a:t>
            </a:r>
            <a:r>
              <a:rPr lang="sl-SI" sz="1600" b="1" dirty="0">
                <a:solidFill>
                  <a:schemeClr val="tx1"/>
                </a:solidFill>
              </a:rPr>
              <a:t>iz </a:t>
            </a:r>
            <a:r>
              <a:rPr lang="sl-SI" sz="1600" b="1" dirty="0" smtClean="0">
                <a:solidFill>
                  <a:schemeClr val="tx1"/>
                </a:solidFill>
              </a:rPr>
              <a:t>zraka: </a:t>
            </a:r>
            <a:r>
              <a:rPr lang="sl-SI" sz="1300" dirty="0" smtClean="0">
                <a:solidFill>
                  <a:srgbClr val="00B050"/>
                </a:solidFill>
              </a:rPr>
              <a:t>(6:55 min)</a:t>
            </a:r>
            <a:br>
              <a:rPr lang="sl-SI" sz="1300" dirty="0" smtClean="0">
                <a:solidFill>
                  <a:srgbClr val="00B050"/>
                </a:solidFill>
              </a:rPr>
            </a:br>
            <a:r>
              <a:rPr lang="sl-SI" sz="1600" b="1" dirty="0" smtClean="0">
                <a:hlinkClick r:id="rId2"/>
              </a:rPr>
              <a:t>https</a:t>
            </a:r>
            <a:r>
              <a:rPr lang="sl-SI" sz="1600" b="1" dirty="0">
                <a:hlinkClick r:id="rId2"/>
              </a:rPr>
              <a:t>://</a:t>
            </a:r>
            <a:r>
              <a:rPr lang="sl-SI" sz="1600" b="1" dirty="0" smtClean="0">
                <a:hlinkClick r:id="rId2"/>
              </a:rPr>
              <a:t>www.youtube.com/watch?v=6o9LiTuopRA</a:t>
            </a:r>
            <a:r>
              <a:rPr lang="sl-SI" sz="1600" b="1" dirty="0"/>
              <a:t> </a:t>
            </a:r>
            <a:endParaRPr lang="sl-SI" sz="1600" b="1"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1680756" y="3248297"/>
            <a:ext cx="9823857" cy="3169920"/>
          </a:xfrm>
          <a:solidFill>
            <a:schemeClr val="accent2">
              <a:lumMod val="20000"/>
              <a:lumOff val="80000"/>
            </a:schemeClr>
          </a:solidFill>
        </p:spPr>
        <p:txBody>
          <a:bodyPr>
            <a:normAutofit/>
          </a:bodyPr>
          <a:lstStyle/>
          <a:p>
            <a:pPr marL="0" indent="0">
              <a:buNone/>
            </a:pPr>
            <a:r>
              <a:rPr lang="sl-SI" sz="1600" b="1" dirty="0" smtClean="0">
                <a:latin typeface="Arial" panose="020B0604020202020204" pitchFamily="34" charset="0"/>
                <a:cs typeface="Arial" panose="020B0604020202020204" pitchFamily="34" charset="0"/>
              </a:rPr>
              <a:t>Cerkniško </a:t>
            </a:r>
            <a:r>
              <a:rPr lang="sl-SI" sz="1600" b="1" dirty="0">
                <a:latin typeface="Arial" panose="020B0604020202020204" pitchFamily="34" charset="0"/>
                <a:cs typeface="Arial" panose="020B0604020202020204" pitchFamily="34" charset="0"/>
              </a:rPr>
              <a:t>jezero se nahaja na južnem delu Cerkniškega polja in ob močnem deževju lahko doseže tudi 38 kvadratnih kilometrov, s čimer postane celo največje jezero v Sloveniji.</a:t>
            </a:r>
          </a:p>
          <a:p>
            <a:pPr marL="0" indent="0">
              <a:buNone/>
            </a:pPr>
            <a:r>
              <a:rPr lang="sl-SI" sz="1600" b="1" dirty="0">
                <a:solidFill>
                  <a:srgbClr val="00B050"/>
                </a:solidFill>
                <a:latin typeface="Arial" panose="020B0604020202020204" pitchFamily="34" charset="0"/>
                <a:cs typeface="Arial" panose="020B0604020202020204" pitchFamily="34" charset="0"/>
              </a:rPr>
              <a:t>Kraško polje je kraška dolina z večinoma ravnim dnom, preko katerega teče reka ponikalnica.</a:t>
            </a:r>
          </a:p>
          <a:p>
            <a:pPr marL="0" indent="0">
              <a:buNone/>
            </a:pPr>
            <a:r>
              <a:rPr lang="sl-SI" sz="1600" b="1" dirty="0">
                <a:latin typeface="Arial" panose="020B0604020202020204" pitchFamily="34" charset="0"/>
                <a:cs typeface="Arial" panose="020B0604020202020204" pitchFamily="34" charset="0"/>
              </a:rPr>
              <a:t>Cerkniško jezero je značilno kraško polje, ki je v svetu zaslovelo po zaslugi </a:t>
            </a:r>
            <a:r>
              <a:rPr lang="sl-SI" sz="1600" b="1" u="sng" dirty="0">
                <a:solidFill>
                  <a:srgbClr val="FF0000"/>
                </a:solidFill>
                <a:latin typeface="Arial" panose="020B0604020202020204" pitchFamily="34" charset="0"/>
                <a:cs typeface="Arial" panose="020B0604020202020204" pitchFamily="34" charset="0"/>
              </a:rPr>
              <a:t>Janeza </a:t>
            </a:r>
            <a:r>
              <a:rPr lang="sl-SI" sz="1600" b="1" u="sng" dirty="0" err="1">
                <a:solidFill>
                  <a:srgbClr val="FF0000"/>
                </a:solidFill>
                <a:latin typeface="Arial" panose="020B0604020202020204" pitchFamily="34" charset="0"/>
                <a:cs typeface="Arial" panose="020B0604020202020204" pitchFamily="34" charset="0"/>
              </a:rPr>
              <a:t>Vajkarda</a:t>
            </a:r>
            <a:r>
              <a:rPr lang="sl-SI" sz="1600" b="1" u="sng" dirty="0">
                <a:solidFill>
                  <a:srgbClr val="FF0000"/>
                </a:solidFill>
                <a:latin typeface="Arial" panose="020B0604020202020204" pitchFamily="34" charset="0"/>
                <a:cs typeface="Arial" panose="020B0604020202020204" pitchFamily="34" charset="0"/>
              </a:rPr>
              <a:t> Valvasorja</a:t>
            </a:r>
            <a:r>
              <a:rPr lang="sl-SI" sz="1600" b="1" dirty="0">
                <a:latin typeface="Arial" panose="020B0604020202020204" pitchFamily="34" charset="0"/>
                <a:cs typeface="Arial" panose="020B0604020202020204" pitchFamily="34" charset="0"/>
              </a:rPr>
              <a:t>. Fenomen jezera je opisal v knjigi </a:t>
            </a:r>
            <a:r>
              <a:rPr lang="sl-SI" sz="1600" b="1" dirty="0">
                <a:solidFill>
                  <a:srgbClr val="C00000"/>
                </a:solidFill>
                <a:latin typeface="Arial" panose="020B0604020202020204" pitchFamily="34" charset="0"/>
                <a:cs typeface="Arial" panose="020B0604020202020204" pitchFamily="34" charset="0"/>
              </a:rPr>
              <a:t>Slava vojvodine Kranjske</a:t>
            </a:r>
            <a:r>
              <a:rPr lang="sl-SI" sz="1600" dirty="0">
                <a:latin typeface="Arial" panose="020B0604020202020204" pitchFamily="34" charset="0"/>
                <a:cs typeface="Arial" panose="020B0604020202020204" pitchFamily="34" charset="0"/>
              </a:rPr>
              <a:t>. </a:t>
            </a:r>
            <a:r>
              <a:rPr lang="sl-SI" sz="1600" dirty="0" smtClean="0">
                <a:latin typeface="Arial" panose="020B0604020202020204" pitchFamily="34" charset="0"/>
                <a:cs typeface="Arial" panose="020B0604020202020204" pitchFamily="34" charset="0"/>
              </a:rPr>
              <a:t>Za </a:t>
            </a:r>
            <a:r>
              <a:rPr lang="sl-SI" sz="1600" dirty="0">
                <a:latin typeface="Arial" panose="020B0604020202020204" pitchFamily="34" charset="0"/>
                <a:cs typeface="Arial" panose="020B0604020202020204" pitchFamily="34" charset="0"/>
              </a:rPr>
              <a:t>to delo je bil leta 1687 izbran za člana Kraljeve družbe v </a:t>
            </a:r>
            <a:r>
              <a:rPr lang="sl-SI" sz="1600" dirty="0" smtClean="0">
                <a:latin typeface="Arial" panose="020B0604020202020204" pitchFamily="34" charset="0"/>
                <a:cs typeface="Arial" panose="020B0604020202020204" pitchFamily="34" charset="0"/>
              </a:rPr>
              <a:t>Londonu.</a:t>
            </a:r>
          </a:p>
          <a:p>
            <a:pPr marL="0" indent="0">
              <a:buNone/>
            </a:pPr>
            <a:endParaRPr lang="sl-SI" sz="1600" dirty="0" smtClean="0">
              <a:latin typeface="Arial" panose="020B0604020202020204" pitchFamily="34" charset="0"/>
              <a:cs typeface="Arial" panose="020B0604020202020204" pitchFamily="34" charset="0"/>
            </a:endParaRPr>
          </a:p>
          <a:p>
            <a:pPr marL="0" indent="0">
              <a:buNone/>
            </a:pPr>
            <a:r>
              <a:rPr lang="sl-SI" sz="1600" b="1" dirty="0" smtClean="0">
                <a:latin typeface="Arial" panose="020B0604020202020204" pitchFamily="34" charset="0"/>
                <a:cs typeface="Arial" panose="020B0604020202020204" pitchFamily="34" charset="0"/>
              </a:rPr>
              <a:t>Na povezavi si poglej še posnetek- Cerkniško jezero- značilnosti </a:t>
            </a:r>
            <a:r>
              <a:rPr lang="sl-SI" sz="1200" dirty="0" smtClean="0">
                <a:solidFill>
                  <a:srgbClr val="00B050"/>
                </a:solidFill>
                <a:latin typeface="Arial" panose="020B0604020202020204" pitchFamily="34" charset="0"/>
                <a:cs typeface="Arial" panose="020B0604020202020204" pitchFamily="34" charset="0"/>
              </a:rPr>
              <a:t>(4 min): </a:t>
            </a:r>
            <a:r>
              <a:rPr lang="sl-SI" sz="1600" dirty="0" smtClean="0">
                <a:latin typeface="Arial" panose="020B0604020202020204" pitchFamily="34" charset="0"/>
                <a:cs typeface="Arial" panose="020B0604020202020204" pitchFamily="34" charset="0"/>
                <a:hlinkClick r:id="rId3"/>
              </a:rPr>
              <a:t>https</a:t>
            </a:r>
            <a:r>
              <a:rPr lang="sl-SI" sz="1600" dirty="0">
                <a:latin typeface="Arial" panose="020B0604020202020204" pitchFamily="34" charset="0"/>
                <a:cs typeface="Arial" panose="020B0604020202020204" pitchFamily="34" charset="0"/>
                <a:hlinkClick r:id="rId3"/>
              </a:rPr>
              <a:t>://</a:t>
            </a:r>
            <a:r>
              <a:rPr lang="sl-SI" sz="1600" dirty="0" smtClean="0">
                <a:latin typeface="Arial" panose="020B0604020202020204" pitchFamily="34" charset="0"/>
                <a:cs typeface="Arial" panose="020B0604020202020204" pitchFamily="34" charset="0"/>
                <a:hlinkClick r:id="rId3"/>
              </a:rPr>
              <a:t>www.youtube.com/watch?v=AFtC7UYvlrc</a:t>
            </a:r>
            <a:endParaRPr lang="sl-SI" sz="1600" dirty="0" smtClean="0">
              <a:latin typeface="Arial" panose="020B0604020202020204" pitchFamily="34" charset="0"/>
              <a:cs typeface="Arial" panose="020B0604020202020204" pitchFamily="34" charset="0"/>
            </a:endParaRPr>
          </a:p>
          <a:p>
            <a:pPr marL="0" indent="0">
              <a:buNone/>
            </a:pPr>
            <a:endParaRPr lang="sl-SI"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2744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92925" y="624110"/>
            <a:ext cx="8911687" cy="882473"/>
          </a:xfrm>
        </p:spPr>
        <p:txBody>
          <a:bodyPr>
            <a:normAutofit fontScale="90000"/>
          </a:bodyPr>
          <a:lstStyle/>
          <a:p>
            <a:r>
              <a:rPr lang="sl-SI" sz="1600" b="1" dirty="0">
                <a:solidFill>
                  <a:schemeClr val="tx1"/>
                </a:solidFill>
                <a:latin typeface="Arial" panose="020B0604020202020204" pitchFamily="34" charset="0"/>
                <a:cs typeface="Arial" panose="020B0604020202020204" pitchFamily="34" charset="0"/>
              </a:rPr>
              <a:t>Še nekaj fotografij</a:t>
            </a:r>
            <a:r>
              <a:rPr lang="sl-SI" sz="1600" b="1" dirty="0" smtClean="0">
                <a:solidFill>
                  <a:schemeClr val="tx1"/>
                </a:solidFill>
                <a:latin typeface="Arial" panose="020B0604020202020204" pitchFamily="34" charset="0"/>
                <a:cs typeface="Arial" panose="020B0604020202020204" pitchFamily="34" charset="0"/>
              </a:rPr>
              <a:t>:</a:t>
            </a:r>
            <a:br>
              <a:rPr lang="sl-SI" sz="1600" b="1" dirty="0" smtClean="0">
                <a:solidFill>
                  <a:schemeClr val="tx1"/>
                </a:solidFill>
                <a:latin typeface="Arial" panose="020B0604020202020204" pitchFamily="34" charset="0"/>
                <a:cs typeface="Arial" panose="020B0604020202020204" pitchFamily="34" charset="0"/>
              </a:rPr>
            </a:br>
            <a:r>
              <a:rPr lang="sl-SI" sz="1600" b="1" dirty="0">
                <a:solidFill>
                  <a:schemeClr val="tx1"/>
                </a:solidFill>
                <a:latin typeface="Arial" panose="020B0604020202020204" pitchFamily="34" charset="0"/>
                <a:cs typeface="Arial" panose="020B0604020202020204" pitchFamily="34" charset="0"/>
              </a:rPr>
              <a:t/>
            </a:r>
            <a:br>
              <a:rPr lang="sl-SI" sz="1600" b="1" dirty="0">
                <a:solidFill>
                  <a:schemeClr val="tx1"/>
                </a:solidFill>
                <a:latin typeface="Arial" panose="020B0604020202020204" pitchFamily="34" charset="0"/>
                <a:cs typeface="Arial" panose="020B0604020202020204" pitchFamily="34" charset="0"/>
              </a:rPr>
            </a:br>
            <a:r>
              <a:rPr lang="sl-SI" sz="1600" b="1" dirty="0" smtClean="0">
                <a:solidFill>
                  <a:schemeClr val="tx1"/>
                </a:solidFill>
                <a:latin typeface="Arial" panose="020B0604020202020204" pitchFamily="34" charset="0"/>
                <a:cs typeface="Arial" panose="020B0604020202020204" pitchFamily="34" charset="0"/>
              </a:rPr>
              <a:t>                                                                                                       </a:t>
            </a:r>
            <a:r>
              <a:rPr lang="sl-SI" sz="1600" b="1" dirty="0" smtClean="0">
                <a:latin typeface="Arial" panose="020B0604020202020204" pitchFamily="34" charset="0"/>
                <a:cs typeface="Arial" panose="020B0604020202020204" pitchFamily="34" charset="0"/>
              </a:rPr>
              <a:t>Cerkniško </a:t>
            </a:r>
            <a:r>
              <a:rPr lang="sl-SI" sz="1600" b="1" dirty="0">
                <a:latin typeface="Arial" panose="020B0604020202020204" pitchFamily="34" charset="0"/>
                <a:cs typeface="Arial" panose="020B0604020202020204" pitchFamily="34" charset="0"/>
              </a:rPr>
              <a:t>jezero, pogled s Slivnice</a:t>
            </a:r>
            <a:br>
              <a:rPr lang="sl-SI" sz="1600" b="1" dirty="0">
                <a:latin typeface="Arial" panose="020B0604020202020204" pitchFamily="34" charset="0"/>
                <a:cs typeface="Arial" panose="020B0604020202020204" pitchFamily="34" charset="0"/>
              </a:rPr>
            </a:br>
            <a:endParaRPr lang="sl-SI" sz="1600" b="1" dirty="0">
              <a:latin typeface="Arial" panose="020B0604020202020204" pitchFamily="34" charset="0"/>
              <a:cs typeface="Arial" panose="020B0604020202020204" pitchFamily="34" charset="0"/>
            </a:endParaRPr>
          </a:p>
        </p:txBody>
      </p:sp>
      <p:pic>
        <p:nvPicPr>
          <p:cNvPr id="4" name="Označba mesta vsebine 3" descr="C:\Users\ucitelji_note\Documents\FOTKE ZA\za učitelje\jezero\IMG_3301.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499360" y="1506583"/>
            <a:ext cx="9005251" cy="5416731"/>
          </a:xfrm>
          <a:prstGeom prst="rect">
            <a:avLst/>
          </a:prstGeom>
        </p:spPr>
      </p:pic>
    </p:spTree>
    <p:extLst>
      <p:ext uri="{BB962C8B-B14F-4D97-AF65-F5344CB8AC3E}">
        <p14:creationId xmlns:p14="http://schemas.microsoft.com/office/powerpoint/2010/main" val="917876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1600" b="1" dirty="0" smtClean="0">
                <a:latin typeface="Arial" panose="020B0604020202020204" pitchFamily="34" charset="0"/>
                <a:cs typeface="Arial" panose="020B0604020202020204" pitchFamily="34" charset="0"/>
              </a:rPr>
              <a:t>                                                                                                Cerkniško jezero ob suši</a:t>
            </a:r>
            <a:endParaRPr lang="sl-SI" sz="1600" b="1" dirty="0">
              <a:latin typeface="Arial" panose="020B0604020202020204" pitchFamily="34" charset="0"/>
              <a:cs typeface="Arial" panose="020B0604020202020204" pitchFamily="34" charset="0"/>
            </a:endParaRPr>
          </a:p>
        </p:txBody>
      </p:sp>
      <p:pic>
        <p:nvPicPr>
          <p:cNvPr id="4" name="Označba mesta vsebine 3" descr="C:\Users\ucitelji_note\Documents\FOTKE ZA\za učitelje\jezero\DSC_0257.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481943" y="1193074"/>
            <a:ext cx="8804365" cy="5664926"/>
          </a:xfrm>
          <a:prstGeom prst="rect">
            <a:avLst/>
          </a:prstGeom>
        </p:spPr>
      </p:pic>
    </p:spTree>
    <p:extLst>
      <p:ext uri="{BB962C8B-B14F-4D97-AF65-F5344CB8AC3E}">
        <p14:creationId xmlns:p14="http://schemas.microsoft.com/office/powerpoint/2010/main" val="556881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61702" y="624110"/>
            <a:ext cx="9329109" cy="682176"/>
          </a:xfrm>
        </p:spPr>
        <p:txBody>
          <a:bodyPr>
            <a:normAutofit/>
          </a:bodyPr>
          <a:lstStyle/>
          <a:p>
            <a:r>
              <a:rPr lang="sl-SI" sz="1600" b="1" dirty="0" smtClean="0">
                <a:latin typeface="Arial" panose="020B0604020202020204" pitchFamily="34" charset="0"/>
                <a:cs typeface="Arial" panose="020B0604020202020204" pitchFamily="34" charset="0"/>
              </a:rPr>
              <a:t>                                                                                                           Zalito Cerkniško jezero</a:t>
            </a:r>
            <a:endParaRPr lang="sl-SI" sz="1600" b="1" dirty="0">
              <a:latin typeface="Arial" panose="020B0604020202020204" pitchFamily="34" charset="0"/>
              <a:cs typeface="Arial" panose="020B0604020202020204" pitchFamily="34" charset="0"/>
            </a:endParaRPr>
          </a:p>
        </p:txBody>
      </p:sp>
      <p:pic>
        <p:nvPicPr>
          <p:cNvPr id="4" name="Označba mesta vsebine 3" descr="C:\Users\ucitelji_note\Documents\FOTKE ZA\za učitelje\jezero\DSC_0137.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133601" y="1306286"/>
            <a:ext cx="9257210" cy="5551714"/>
          </a:xfrm>
          <a:prstGeom prst="rect">
            <a:avLst/>
          </a:prstGeom>
        </p:spPr>
      </p:pic>
    </p:spTree>
    <p:extLst>
      <p:ext uri="{BB962C8B-B14F-4D97-AF65-F5344CB8AC3E}">
        <p14:creationId xmlns:p14="http://schemas.microsoft.com/office/powerpoint/2010/main" val="872713843"/>
      </p:ext>
    </p:extLst>
  </p:cSld>
  <p:clrMapOvr>
    <a:masterClrMapping/>
  </p:clrMapOvr>
</p:sld>
</file>

<file path=ppt/theme/theme1.xml><?xml version="1.0" encoding="utf-8"?>
<a:theme xmlns:a="http://schemas.openxmlformats.org/drawingml/2006/main" name="Šelest">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273</TotalTime>
  <Words>325</Words>
  <Application>Microsoft Office PowerPoint</Application>
  <PresentationFormat>Širokozaslonsko</PresentationFormat>
  <Paragraphs>38</Paragraphs>
  <Slides>22</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22</vt:i4>
      </vt:variant>
    </vt:vector>
  </HeadingPairs>
  <TitlesOfParts>
    <vt:vector size="26" baseType="lpstr">
      <vt:lpstr>Arial</vt:lpstr>
      <vt:lpstr>Century Gothic</vt:lpstr>
      <vt:lpstr>Wingdings 3</vt:lpstr>
      <vt:lpstr>Šelest</vt:lpstr>
      <vt:lpstr>Kulturni dan- 5. razred 11. 5. 2020- delo na daljavo</vt:lpstr>
      <vt:lpstr>Lepo pozdravljen/-a v današnjem virtualnem potepanju po Notranjski.   Udobno se namesti in greva v akcijo.  Potovanje bova začela v Loški dolini in se najprej ustavila na gradu Snežnik, nato bova pot nadaljevala proti našemu največjemu presihajočemu jezeru. Katero je to? Seveda, Cerkniško jezero. Po ogledu in spoznavanju osnovnih geografskih značilnosti le-tega, bo sledila malica. Kar prej si jo že pripravi.  Pot bova nadaljevala proti eni izjemno zanimivi cerkvi, ki stoji v vasi Zelše. Zanimiva je predvsem po svoji postavitvi. Domov grede se bova ustavila še v Rakovem Škocjanu in tudi tam spoznala cel kup zanimivosti.  Na koncu potepanja te čakata še dva zanimiva poskusa. Izpelji vsaj enega!  Pripravi zvezek za družbo in si že kar sproti zabeleži kakšno zanimivost.  Si za to, da se kar podava na pot?  No, pa pojdiva, sledi mojim napotkom. Veliko užitka ti želim!</vt:lpstr>
      <vt:lpstr>1. postanek: Loška dolina- Grad Snežnik     Poglej si filmček (Loška Dolina - turistični video) na povezavi: (7:28 minut) https://www.youtube.com/watch?v=bPszQflaYxk </vt:lpstr>
      <vt:lpstr>Še nekaj fotografij:</vt:lpstr>
      <vt:lpstr>PowerPointova predstavitev</vt:lpstr>
      <vt:lpstr>2. postanek: Cerkniško jezero  Le kdo ne pozna presihajočega se Cerkniškega jezera. Se spomniš, kaj smo se o njem učili v šoli? Verjetno je najlepše videti Cerkniško jezero iz zraka ali pa ga morda doživeti z vožnjo po njem, kar je super aktivnost v sončnih in toplejših dneh. Prepričaj se sam.  Na povezavi si poglej posnetek iz zraka: (6:55 min) https://www.youtube.com/watch?v=6o9LiTuopRA </vt:lpstr>
      <vt:lpstr>Še nekaj fotografij:                                                                                                         Cerkniško jezero, pogled s Slivnice </vt:lpstr>
      <vt:lpstr>                                                                                                Cerkniško jezero ob suši</vt:lpstr>
      <vt:lpstr>                                                                                                           Zalito Cerkniško jezero</vt:lpstr>
      <vt:lpstr>                                                                                          Rešeto je del jezera s požiralniki</vt:lpstr>
      <vt:lpstr>PowerPointova predstavitev</vt:lpstr>
      <vt:lpstr>3. postanek: Zelška cerkev  Ko se pelješ skozi vas Zelše, tamkajšnjo cerkvico takoj opaziš. V oči ti pade predvsem njena oblika – nekakšna trolistna deteljica. Če te bo pot kdaj zanesla tam mimo, kratek postanek res ne bo odveč. (Če želiš, si še enkrat poglej prvi filmček, kjer izveš več o cerkvi sv. Volbenka.)  </vt:lpstr>
      <vt:lpstr>Še nekaj zanimivosti: Cerkev sv. Volbenka stoji na griču južno od vasi Zelše na severnem obrobju Cerkniškega polja. Zgrajena je bila v 17. stoletju na pobudo cerkniškega župnika Gregorja Červiča in je posvečena svetemu Volbenku. Tloris cerkve je zasnovan na obliki trolistne deteljice, zvonik je iz obdobja visokega baroka.</vt:lpstr>
      <vt:lpstr>4. postanek: RAKOV ŠKOCJAN  Na jugozahodnem delu Slovenije, med Cerknico in Postojno, leži ob vznožju Javornikov dolina Rakov Škocjan. Leži na kraških tleh. Obdana je z mogočnimi gozdovi. Tak svet imenujemo visoki ali zeleni kras.  Poglej si filmček na povezavi (15:50 min): https://www.youtube.com/watch?v=J8_pI1rAtMk     </vt:lpstr>
      <vt:lpstr>Mali naravni most na povezavi (0:59 min): https://www.youtube.com/watch?v=B_znHi5JDdM  In še nekaj fotografij:                                                                               Mali naravni most …. gledano od zgoraj ….…. in od spodaj</vt:lpstr>
      <vt:lpstr>                                                                                                              Veliki naravni most</vt:lpstr>
      <vt:lpstr>                                     Veliki naravni most. Ob poplavi voda prelije njegov 12m visok strop. </vt:lpstr>
      <vt:lpstr>                Veliki naravni most. Ob suši je možen sprehod po suhi strugi do Tkalca jame.</vt:lpstr>
      <vt:lpstr>PowerPointova predstavitev</vt:lpstr>
      <vt:lpstr>1. naloga: Izdelaj kraško polje  Potrebuješ:  - jogurtov lonček,                     - šestilo ali šivanko                      - žebelj ali manjši vijak  Izdelava: V loček pri dnu s šestilom ali šivanko naredi luknjo. Povečaj luknjo z žebljem ali manjšim  vijakom.                  Tako si izdelal suho kraško polje.  Navodila za delo: - v lonček dolivaj vodo.   Ugotovitve (da/ne):    - če v preluknjan lonček (kraško polje) dolivaš več vode, kot jo skozi luknjo (požiralnik) odteče, se gladina vode viša.     - če v preluknjan lonček (kraško polje) dolivaš manj vode, kot jo skozi luknjo (požiralnik) odteče, se gladina vode niža.     - če v preluknjan lonček (kraško polje) dolivaš toliko vode, kot jo skozi luknjo (požiralnik) odteče, se gladina vode ne spreminja.  </vt:lpstr>
      <vt:lpstr>2. naloga: Kako nastane kapnik  Potrebuješ: - jogurtov lonček,                      - kuhinjsko sol,                      - vodo,                      - manjšo deščico,                      - sukanec.   Navodila za delo: V lonček nalij  dober centimeter vode. V vodo dodajaj sol toliko časa, da opaziš na dnu malo neraztopljene soli. Tako si dobil nasičeno raztopino. Lonček pusti kakšen dan, da voda izhlapi.   Ugotovitve (da/ne):  Na dnu in stenah lončka se izloči sol. Podobno se v jamah iz vode izloča apnenec, da nastanejo kapniki. Če želiš lepše kristale soli, nad lonček postavi deščico, na katero navežeš sukanec. Kristali so še večji, če postopek večkrat ponoviš tako, da dolivaš nasičeno raztopino. </vt:lpstr>
      <vt:lpstr>Tvoja naloga za danes:  1. Napiši poročilo o ekskurziji. Zapiši, kaj si se novega naučil. O vsakem postanku napiši kaj zanimivega. Poročilu ne pozabi priložiti zapisa izbranega poskusa.   Vse pregledno posnemi z mobitelom in v enem dokumentu pošlji obema razredničarkama (Mojci in Aleši) najkasneje do petka, 15. 5. 2020 do 9. ure. Opomba: Poročila ne pošiljaj prej, ker rabiš za 2. nalogo nekaj dni časa.  Ne pozabi narediti še kakšne krasne fotografije (npr. poskusa ali kaj podobnega (bodi ustvarjalen!!!), ki bodo hkrati tudi dokaz, da si pridno delal, kar ti je bilo naročeno.                                                                                                                            To je to! </vt:lpstr>
    </vt:vector>
  </TitlesOfParts>
  <Company>MIZS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Kulturni dan</dc:title>
  <dc:creator>Mojca Žefran</dc:creator>
  <cp:lastModifiedBy>Uporabnik</cp:lastModifiedBy>
  <cp:revision>63</cp:revision>
  <dcterms:created xsi:type="dcterms:W3CDTF">2020-04-22T06:33:09Z</dcterms:created>
  <dcterms:modified xsi:type="dcterms:W3CDTF">2020-05-10T17:44:34Z</dcterms:modified>
</cp:coreProperties>
</file>