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71" r:id="rId13"/>
    <p:sldId id="272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5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07291-3010-4030-844D-598DE2961394}" type="datetimeFigureOut">
              <a:rPr lang="sl-SI" smtClean="0"/>
              <a:pPr/>
              <a:t>2.4.2020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C466F-E61E-47EE-82E0-3E3CD54362DE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976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0AF3-9728-4921-AD77-94BAA31C9CB5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A25C-E5F2-495C-A45C-5C715CE9A272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0B07-C7B7-4632-8363-284C1FB3AA81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32F7-12A0-419F-9DED-8EAD720063D8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43C1-EFC9-4730-9FE9-C33745448499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AB4F-D092-41CF-AB9A-DC43976FF346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1D01-AABF-4EDB-9B48-65A4AECA019E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AD2C-F1FA-4246-A3A6-A15DF48DB490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6F86D-6EB3-4304-9D01-B02B6D1507BB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C9CF-9722-4E0F-B2F7-24E193D02B2F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C5CD-9419-44A6-BAFB-EADA0D4C3E4F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6CC9-75CF-4113-9A73-9C89BCA87F3B}" type="datetime1">
              <a:rPr lang="sl-SI" smtClean="0"/>
              <a:pPr/>
              <a:t>2.4.2020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886F-2A37-4FF9-88F6-5E663724B10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um.si/lessons/713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OBSEG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74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99592" y="692696"/>
            <a:ext cx="2685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Izračunaj obseg lika.</a:t>
            </a:r>
            <a:endParaRPr lang="sl-SI" sz="2400" dirty="0"/>
          </a:p>
        </p:txBody>
      </p:sp>
      <p:sp>
        <p:nvSpPr>
          <p:cNvPr id="3" name="Pravokotnik 2"/>
          <p:cNvSpPr/>
          <p:nvPr/>
        </p:nvSpPr>
        <p:spPr>
          <a:xfrm>
            <a:off x="899592" y="2204864"/>
            <a:ext cx="3816424" cy="38164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11560" y="58772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716016" y="58772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4644008" y="177281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755576" y="184482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39552" y="39330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4788024" y="39330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2555776" y="594928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2555776" y="177281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899592" y="134076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</a:t>
            </a:r>
            <a:r>
              <a:rPr lang="sl-SI" dirty="0" smtClean="0"/>
              <a:t>5 </a:t>
            </a:r>
            <a:r>
              <a:rPr lang="sl-SI" dirty="0" smtClean="0"/>
              <a:t>cm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796136" y="2060848"/>
            <a:ext cx="20205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Obseg je 12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18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</a:t>
            </a:r>
            <a:r>
              <a:rPr lang="sl-SI" dirty="0" smtClean="0"/>
              <a:t>20 </a:t>
            </a:r>
            <a:r>
              <a:rPr lang="sl-SI" dirty="0" smtClean="0"/>
              <a:t>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6 cm.</a:t>
            </a:r>
            <a:endParaRPr lang="sl-SI" dirty="0"/>
          </a:p>
        </p:txBody>
      </p:sp>
      <p:sp>
        <p:nvSpPr>
          <p:cNvPr id="43" name="Ograda številke diapozitiva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27584" y="476672"/>
            <a:ext cx="2685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Izračunaj obseg lika.</a:t>
            </a:r>
            <a:endParaRPr lang="sl-SI" sz="2400" dirty="0"/>
          </a:p>
        </p:txBody>
      </p:sp>
      <p:sp>
        <p:nvSpPr>
          <p:cNvPr id="3" name="Pravokotnik 2"/>
          <p:cNvSpPr/>
          <p:nvPr/>
        </p:nvSpPr>
        <p:spPr>
          <a:xfrm>
            <a:off x="899592" y="2204864"/>
            <a:ext cx="2664296" cy="38164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11560" y="587727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563888" y="5949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563888" y="184482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755576" y="184482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539552" y="39330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3635896" y="38610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1979712" y="594928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1979712" y="18448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899592" y="980728"/>
            <a:ext cx="9797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3 cm</a:t>
            </a:r>
          </a:p>
          <a:p>
            <a:endParaRPr lang="sl-SI" sz="600" dirty="0"/>
          </a:p>
          <a:p>
            <a:r>
              <a:rPr lang="sl-SI" dirty="0" smtClean="0"/>
              <a:t>b = 5 cm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220072" y="2420888"/>
            <a:ext cx="20205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sl-SI" dirty="0" smtClean="0"/>
              <a:t>Obseg je 30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16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22 cm.</a:t>
            </a:r>
          </a:p>
          <a:p>
            <a:pPr marL="342900" indent="-342900">
              <a:buAutoNum type="alphaLcParenR"/>
            </a:pPr>
            <a:endParaRPr lang="sl-SI" dirty="0"/>
          </a:p>
          <a:p>
            <a:pPr marL="342900" indent="-342900">
              <a:buAutoNum type="alphaLcParenR"/>
            </a:pPr>
            <a:r>
              <a:rPr lang="sl-SI" dirty="0" smtClean="0"/>
              <a:t>Obseg je 8 cm.</a:t>
            </a:r>
            <a:endParaRPr lang="sl-SI" dirty="0"/>
          </a:p>
        </p:txBody>
      </p:sp>
      <p:sp>
        <p:nvSpPr>
          <p:cNvPr id="14" name="Ograda številke diapoz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12</a:t>
            </a:fld>
            <a:endParaRPr lang="sl-SI"/>
          </a:p>
        </p:txBody>
      </p:sp>
      <p:pic>
        <p:nvPicPr>
          <p:cNvPr id="5" name="Slika 4" descr="ptic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24944"/>
            <a:ext cx="1868175" cy="2290738"/>
          </a:xfrm>
          <a:prstGeom prst="rect">
            <a:avLst/>
          </a:prstGeom>
        </p:spPr>
      </p:pic>
      <p:sp>
        <p:nvSpPr>
          <p:cNvPr id="6" name="Zaokrožen pravokotni oblaček 5"/>
          <p:cNvSpPr/>
          <p:nvPr/>
        </p:nvSpPr>
        <p:spPr>
          <a:xfrm rot="17695608">
            <a:off x="146405" y="1557416"/>
            <a:ext cx="4028627" cy="1368152"/>
          </a:xfrm>
          <a:prstGeom prst="wedgeRoundRectCallout">
            <a:avLst>
              <a:gd name="adj1" fmla="val -30323"/>
              <a:gd name="adj2" fmla="val 8669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Zdaj pa bomo nadaljevali z nalogami v delovnem zvezku na strani 42 in 43</a:t>
            </a:r>
            <a:r>
              <a:rPr lang="sl-SI" sz="2200" dirty="0" smtClean="0"/>
              <a:t>. </a:t>
            </a:r>
          </a:p>
        </p:txBody>
      </p:sp>
      <p:sp>
        <p:nvSpPr>
          <p:cNvPr id="7" name="Zaokrožen pravokotni oblaček 6"/>
          <p:cNvSpPr/>
          <p:nvPr/>
        </p:nvSpPr>
        <p:spPr>
          <a:xfrm rot="1388014">
            <a:off x="4056693" y="719111"/>
            <a:ext cx="4536504" cy="2861294"/>
          </a:xfrm>
          <a:prstGeom prst="wedgeRoundRectCallout">
            <a:avLst>
              <a:gd name="adj1" fmla="val -48523"/>
              <a:gd name="adj2" fmla="val 8218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Ko boš risal/a like, moraš upoštevati:</a:t>
            </a:r>
          </a:p>
          <a:p>
            <a:pPr algn="ctr"/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-uporabi ošiljen svinčnik, </a:t>
            </a:r>
            <a:r>
              <a:rPr lang="sl-SI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geotrikotnik</a:t>
            </a: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šestilo</a:t>
            </a:r>
          </a:p>
          <a:p>
            <a:pPr marL="285750" indent="-285750" algn="ctr">
              <a:buFontTx/>
              <a:buChar char="-"/>
            </a:pPr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najprej nariši skico in označi vsa oglišča in stranic</a:t>
            </a:r>
          </a:p>
          <a:p>
            <a:pPr algn="ctr"/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nato se loti načrtovanja</a:t>
            </a:r>
          </a:p>
          <a:p>
            <a:pPr marL="342900" indent="-342900" algn="ctr">
              <a:buFontTx/>
              <a:buChar char="-"/>
            </a:pPr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potegni nosilko</a:t>
            </a:r>
          </a:p>
          <a:p>
            <a:pPr marL="342900" indent="-342900" algn="ctr">
              <a:buFontTx/>
              <a:buChar char="-"/>
            </a:pPr>
            <a:r>
              <a:rPr lang="sl-SI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ato nadaljuj z načrtovanjem</a:t>
            </a:r>
          </a:p>
          <a:p>
            <a:pPr algn="ctr"/>
            <a:r>
              <a:rPr lang="sl-SI" sz="1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BODI NATANČEN/A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sl-SI" b="1" dirty="0"/>
              <a:t>Zmorem tudi </a:t>
            </a:r>
            <a:r>
              <a:rPr lang="sl-SI" b="1" dirty="0" smtClean="0"/>
              <a:t>to</a:t>
            </a:r>
            <a:br>
              <a:rPr lang="sl-SI" b="1" dirty="0" smtClean="0"/>
            </a:br>
            <a:r>
              <a:rPr lang="sl-SI" b="1" dirty="0" smtClean="0"/>
              <a:t>( če želiš, več)</a:t>
            </a:r>
            <a:endParaRPr lang="en-GB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Na naslednji povezavi: </a:t>
            </a:r>
            <a:r>
              <a:rPr lang="sl-SI" u="sng" dirty="0">
                <a:hlinkClick r:id="rId2"/>
              </a:rPr>
              <a:t>http://www.e-um.si/lessons/713/index.html</a:t>
            </a:r>
            <a:r>
              <a:rPr lang="sl-SI" dirty="0"/>
              <a:t>, si oglej še dodatno razlago in reši </a:t>
            </a:r>
            <a:r>
              <a:rPr lang="sl-SI" dirty="0" smtClean="0"/>
              <a:t>vaje. </a:t>
            </a:r>
            <a:endParaRPr lang="sl-SI" dirty="0"/>
          </a:p>
          <a:p>
            <a:endParaRPr lang="en-GB" dirty="0"/>
          </a:p>
        </p:txBody>
      </p:sp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by Mladen K.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738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4392488" cy="1008112"/>
          </a:xfrm>
        </p:spPr>
        <p:txBody>
          <a:bodyPr/>
          <a:lstStyle/>
          <a:p>
            <a:r>
              <a:rPr lang="sl-SI" dirty="0" smtClean="0"/>
              <a:t>Obseg večkotnika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 rot="3112030">
            <a:off x="4359724" y="3732957"/>
            <a:ext cx="136815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nakokraki trikotnik 5"/>
          <p:cNvSpPr/>
          <p:nvPr/>
        </p:nvSpPr>
        <p:spPr>
          <a:xfrm rot="20361449">
            <a:off x="5197101" y="1254829"/>
            <a:ext cx="2160240" cy="108012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Trapezoid 6"/>
          <p:cNvSpPr/>
          <p:nvPr/>
        </p:nvSpPr>
        <p:spPr>
          <a:xfrm rot="20538525">
            <a:off x="7151960" y="2786178"/>
            <a:ext cx="1296144" cy="2016224"/>
          </a:xfrm>
          <a:prstGeom prst="trapezoi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Slika 9" descr="ptic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420888"/>
            <a:ext cx="2122436" cy="1296144"/>
          </a:xfrm>
          <a:prstGeom prst="rect">
            <a:avLst/>
          </a:prstGeom>
        </p:spPr>
      </p:pic>
      <p:sp>
        <p:nvSpPr>
          <p:cNvPr id="11" name="Pravilni petkotnik 10"/>
          <p:cNvSpPr/>
          <p:nvPr/>
        </p:nvSpPr>
        <p:spPr>
          <a:xfrm rot="1571225">
            <a:off x="1536379" y="4301396"/>
            <a:ext cx="1728192" cy="1656184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755576" y="548680"/>
            <a:ext cx="378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Spomnimo se imen likov.</a:t>
            </a:r>
            <a:endParaRPr lang="sl-SI" sz="2800" dirty="0"/>
          </a:p>
        </p:txBody>
      </p:sp>
      <p:sp>
        <p:nvSpPr>
          <p:cNvPr id="5" name="Pravokotnik 4"/>
          <p:cNvSpPr/>
          <p:nvPr/>
        </p:nvSpPr>
        <p:spPr>
          <a:xfrm>
            <a:off x="755576" y="1556792"/>
            <a:ext cx="1080120" cy="10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/>
          <p:cNvSpPr/>
          <p:nvPr/>
        </p:nvSpPr>
        <p:spPr>
          <a:xfrm>
            <a:off x="2771800" y="1556792"/>
            <a:ext cx="2016224" cy="1152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Trapezoid 6"/>
          <p:cNvSpPr/>
          <p:nvPr/>
        </p:nvSpPr>
        <p:spPr>
          <a:xfrm>
            <a:off x="5436096" y="1340768"/>
            <a:ext cx="1152128" cy="1440160"/>
          </a:xfrm>
          <a:prstGeom prst="trapezoi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oljeZBesedilom 8"/>
          <p:cNvSpPr txBox="1"/>
          <p:nvPr/>
        </p:nvSpPr>
        <p:spPr>
          <a:xfrm>
            <a:off x="899592" y="3068960"/>
            <a:ext cx="42136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dirty="0" smtClean="0"/>
              <a:t>Kaj imajo skupnega zgornji liki?</a:t>
            </a:r>
            <a:endParaRPr lang="sl-SI" sz="2500" dirty="0"/>
          </a:p>
        </p:txBody>
      </p:sp>
      <p:sp>
        <p:nvSpPr>
          <p:cNvPr id="10" name="Enakokraki trikotnik 9"/>
          <p:cNvSpPr/>
          <p:nvPr/>
        </p:nvSpPr>
        <p:spPr>
          <a:xfrm>
            <a:off x="827584" y="4077072"/>
            <a:ext cx="1296144" cy="12241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Odločitev 10"/>
          <p:cNvSpPr/>
          <p:nvPr/>
        </p:nvSpPr>
        <p:spPr>
          <a:xfrm>
            <a:off x="7380312" y="764704"/>
            <a:ext cx="936104" cy="2088232"/>
          </a:xfrm>
          <a:prstGeom prst="flowChartDecis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 trikotnik 11"/>
          <p:cNvSpPr/>
          <p:nvPr/>
        </p:nvSpPr>
        <p:spPr>
          <a:xfrm>
            <a:off x="2627784" y="3861048"/>
            <a:ext cx="1296144" cy="144016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3995936" y="3933056"/>
            <a:ext cx="1152128" cy="115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ilni petkotnik 13"/>
          <p:cNvSpPr/>
          <p:nvPr/>
        </p:nvSpPr>
        <p:spPr>
          <a:xfrm>
            <a:off x="5364088" y="3573016"/>
            <a:ext cx="1512168" cy="1656184"/>
          </a:xfrm>
          <a:prstGeom prst="pen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827584" y="5877272"/>
            <a:ext cx="54678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dirty="0" smtClean="0"/>
              <a:t>Kateri lik na tej strani je poseben? Zakaj?</a:t>
            </a:r>
            <a:endParaRPr lang="sl-SI" sz="2500" dirty="0"/>
          </a:p>
        </p:txBody>
      </p:sp>
      <p:sp>
        <p:nvSpPr>
          <p:cNvPr id="16" name="Zaokrožen pravokotni oblaček 15"/>
          <p:cNvSpPr/>
          <p:nvPr/>
        </p:nvSpPr>
        <p:spPr>
          <a:xfrm>
            <a:off x="7236296" y="3212976"/>
            <a:ext cx="1584176" cy="1368152"/>
          </a:xfrm>
          <a:prstGeom prst="wedgeRoundRectCallout">
            <a:avLst>
              <a:gd name="adj1" fmla="val 2445"/>
              <a:gd name="adj2" fmla="val 698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Pomembne besede: lik, oglišče, stranica.</a:t>
            </a:r>
            <a:endParaRPr lang="sl-SI" dirty="0"/>
          </a:p>
        </p:txBody>
      </p:sp>
      <p:pic>
        <p:nvPicPr>
          <p:cNvPr id="20" name="Slika 19" descr="ptic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581128"/>
            <a:ext cx="1296144" cy="2009962"/>
          </a:xfrm>
          <a:prstGeom prst="rect">
            <a:avLst/>
          </a:prstGeom>
        </p:spPr>
      </p:pic>
      <p:sp>
        <p:nvSpPr>
          <p:cNvPr id="21" name="Ograda številke diapoz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683568" y="548680"/>
            <a:ext cx="4059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Kaj pomeni beseda obseg?</a:t>
            </a:r>
            <a:endParaRPr lang="sl-SI" sz="28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683568" y="1196752"/>
            <a:ext cx="80552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500" dirty="0" smtClean="0"/>
              <a:t>Janez se je sprehajal po igrišču. Na tleh so bili narisani liki. </a:t>
            </a:r>
            <a:endParaRPr lang="sl-SI" sz="25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755576" y="177281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Prvi lik je bil kvadrat. Janez je izmeril, da stranica kvadrata meri 3 metre.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755576" y="227687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220072" y="33569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sp>
        <p:nvSpPr>
          <p:cNvPr id="18" name="Pravokotnik 17"/>
          <p:cNvSpPr/>
          <p:nvPr/>
        </p:nvSpPr>
        <p:spPr>
          <a:xfrm>
            <a:off x="1331640" y="3573016"/>
            <a:ext cx="2664296" cy="266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45224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2339752" y="623731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 m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3995936" y="465313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 m</a:t>
            </a:r>
            <a:endParaRPr lang="sl-SI" dirty="0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24" name="PoljeZBesedilom 23"/>
          <p:cNvSpPr txBox="1"/>
          <p:nvPr/>
        </p:nvSpPr>
        <p:spPr>
          <a:xfrm>
            <a:off x="5220072" y="393305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Dve možnosti: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3 m + 3 m + 3 m + 3 m = 12 m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ali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4 ∙ 3 m = 12 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1965E-6 L 0.31893 0.00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92 0.00439 L 0.31892 -0.3731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92 -0.37317 L -0.004 -0.3784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35768 L 3.33333E-6 -4.4508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/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ljeZBesedilom 14"/>
          <p:cNvSpPr txBox="1"/>
          <p:nvPr/>
        </p:nvSpPr>
        <p:spPr>
          <a:xfrm>
            <a:off x="611560" y="548680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Drugi lik je bil pravokotnik. Janez je izmeril, da ena stranica meri 6 metrov, druga pa 4 metre. Ali je bilo potrebno, da izmeri še tretjo in četrto stranico?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755576" y="177281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796136" y="2708920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sp>
        <p:nvSpPr>
          <p:cNvPr id="18" name="Pravokotnik 17"/>
          <p:cNvSpPr/>
          <p:nvPr/>
        </p:nvSpPr>
        <p:spPr>
          <a:xfrm>
            <a:off x="1043608" y="2780928"/>
            <a:ext cx="4320000" cy="28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013176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2915816" y="58052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 m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436096" y="400506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4 m</a:t>
            </a:r>
            <a:endParaRPr lang="sl-SI" dirty="0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5</a:t>
            </a:fld>
            <a:endParaRPr lang="sl-SI"/>
          </a:p>
        </p:txBody>
      </p:sp>
      <p:sp>
        <p:nvSpPr>
          <p:cNvPr id="13" name="PoljeZBesedilom 12"/>
          <p:cNvSpPr txBox="1"/>
          <p:nvPr/>
        </p:nvSpPr>
        <p:spPr>
          <a:xfrm>
            <a:off x="6084168" y="321297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Dve možnosti: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6 m + 4 m + 6 m + 4 m = 20 m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ali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2 ∙ 6 m + 2 ∙ 4 m = 20 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731 L 0.46475 -0.022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37 0.00439 L 0.48437 -0.4413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437 -0.4419 L -0.01181 -0.452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45232 L -0.01962 -0.0481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/>
      <p:bldP spid="2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nakokraki trikotnik 8"/>
          <p:cNvSpPr/>
          <p:nvPr/>
        </p:nvSpPr>
        <p:spPr>
          <a:xfrm>
            <a:off x="1187624" y="2708920"/>
            <a:ext cx="3672408" cy="2952328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611560" y="54868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Naslednji lik je bil trikotnik. Janez je izmeril, da so vse stranice enake, merijo pa 5 metrov. 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683568" y="141277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5364088" y="2564904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25144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2699792" y="573325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 m</a:t>
            </a:r>
            <a:endParaRPr lang="sl-SI" dirty="0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6</a:t>
            </a:fld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>
            <a:off x="5364088" y="3212976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Dve možnosti: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5 m + 5 m + 5 m = 15 m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ali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3 ∙ 5 m = 15 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526E-6 L 0.42916 0.0094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6 0.00948 L 0.20868 -0.4309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69 -0.47213 L 1.11111E-6 -4.7976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2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čni vnos 8"/>
          <p:cNvSpPr/>
          <p:nvPr/>
        </p:nvSpPr>
        <p:spPr>
          <a:xfrm rot="21027870">
            <a:off x="721437" y="2652611"/>
            <a:ext cx="4752528" cy="2592288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611560" y="54868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Naslednji lik pa je bil prav nenavadne oblike. </a:t>
            </a:r>
            <a:endParaRPr lang="sl-SI" sz="20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611560" y="155679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Koliko je prehodil, da je prišel po črtah od začetne do začetne točke?</a:t>
            </a:r>
            <a:endParaRPr lang="sl-SI" sz="20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6012160" y="2708920"/>
            <a:ext cx="2772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Kako si to izračunal/-a?</a:t>
            </a:r>
            <a:endParaRPr lang="sl-SI" sz="2000" dirty="0"/>
          </a:p>
        </p:txBody>
      </p:sp>
      <p:pic>
        <p:nvPicPr>
          <p:cNvPr id="1026" name="Picture 2" descr="http://animatedgif.net/people/bob_walking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25144"/>
            <a:ext cx="504056" cy="1022809"/>
          </a:xfrm>
          <a:prstGeom prst="rect">
            <a:avLst/>
          </a:prstGeom>
          <a:noFill/>
        </p:spPr>
      </p:pic>
      <p:sp>
        <p:nvSpPr>
          <p:cNvPr id="20" name="PoljeZBesedilom 19"/>
          <p:cNvSpPr txBox="1"/>
          <p:nvPr/>
        </p:nvSpPr>
        <p:spPr>
          <a:xfrm>
            <a:off x="3347864" y="530120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6 m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5436096" y="321297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3 m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611560" y="105273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Kaj je moral Janez najprej narediti, da bi lahko izračunal dolžino svoje poti?</a:t>
            </a:r>
            <a:endParaRPr lang="sl-SI" sz="20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2627784" y="242088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7 m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251520" y="4437112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2 m</a:t>
            </a:r>
            <a:endParaRPr lang="sl-SI" dirty="0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7</a:t>
            </a:fld>
            <a:endParaRPr lang="sl-SI"/>
          </a:p>
        </p:txBody>
      </p:sp>
      <p:sp>
        <p:nvSpPr>
          <p:cNvPr id="19" name="PoljeZBesedilom 18"/>
          <p:cNvSpPr txBox="1"/>
          <p:nvPr/>
        </p:nvSpPr>
        <p:spPr>
          <a:xfrm>
            <a:off x="6084168" y="3356992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Ena možnost: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6 m + 3 m + 7 m + 2 m = 18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2728 L 0.51996 -0.122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0" y="-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97 -0.12278 L 0.47656 -0.4938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" y="-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656 -0.49387 L -0.05903 -0.3262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-0.32624 L -0.01181 -0.0272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11" grpId="0"/>
      <p:bldP spid="1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tic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636912"/>
            <a:ext cx="2520280" cy="1840900"/>
          </a:xfrm>
          <a:prstGeom prst="rect">
            <a:avLst/>
          </a:prstGeom>
        </p:spPr>
      </p:pic>
      <p:sp>
        <p:nvSpPr>
          <p:cNvPr id="5" name="Zaokrožen pravokotni oblaček 4"/>
          <p:cNvSpPr/>
          <p:nvPr/>
        </p:nvSpPr>
        <p:spPr>
          <a:xfrm>
            <a:off x="2051720" y="1196752"/>
            <a:ext cx="3312368" cy="1512168"/>
          </a:xfrm>
          <a:prstGeom prst="wedgeRoundRectCallout">
            <a:avLst>
              <a:gd name="adj1" fmla="val 41619"/>
              <a:gd name="adj2" fmla="val 7836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Vse poti, ki jih je prehodil Janez so  OBSEGI VEČKOTNIKOV.</a:t>
            </a:r>
            <a:endParaRPr lang="sl-SI" sz="2400" dirty="0"/>
          </a:p>
        </p:txBody>
      </p:sp>
      <p:sp>
        <p:nvSpPr>
          <p:cNvPr id="6" name="Pravokotnik 5"/>
          <p:cNvSpPr/>
          <p:nvPr/>
        </p:nvSpPr>
        <p:spPr>
          <a:xfrm rot="1653373">
            <a:off x="831677" y="4708455"/>
            <a:ext cx="1296000" cy="12958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347864" y="5157192"/>
            <a:ext cx="2519800" cy="12238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Enakokraki trikotnik 7"/>
          <p:cNvSpPr/>
          <p:nvPr/>
        </p:nvSpPr>
        <p:spPr>
          <a:xfrm rot="20608018">
            <a:off x="7102180" y="4476264"/>
            <a:ext cx="1475656" cy="129614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476672"/>
            <a:ext cx="7148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Spomnimo se, kako smo označili oglišča in stranice likov.</a:t>
            </a:r>
            <a:endParaRPr lang="sl-SI" sz="2400" dirty="0"/>
          </a:p>
        </p:txBody>
      </p:sp>
      <p:sp>
        <p:nvSpPr>
          <p:cNvPr id="3" name="Pravokotnik 2"/>
          <p:cNvSpPr/>
          <p:nvPr/>
        </p:nvSpPr>
        <p:spPr>
          <a:xfrm>
            <a:off x="1115616" y="1412776"/>
            <a:ext cx="1800000" cy="18722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211960" y="1412776"/>
            <a:ext cx="2951848" cy="19438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ravokotni trikotnik 4"/>
          <p:cNvSpPr/>
          <p:nvPr/>
        </p:nvSpPr>
        <p:spPr>
          <a:xfrm>
            <a:off x="1331640" y="4077072"/>
            <a:ext cx="2592288" cy="1872208"/>
          </a:xfrm>
          <a:prstGeom prst="rt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Šestkotnik 5"/>
          <p:cNvSpPr/>
          <p:nvPr/>
        </p:nvSpPr>
        <p:spPr>
          <a:xfrm>
            <a:off x="5076056" y="4077072"/>
            <a:ext cx="2016224" cy="1872208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971600" y="328498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2843808" y="32849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2915816" y="10527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899592" y="10527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4067944" y="3429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7020272" y="33569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7164288" y="105273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3923928" y="105273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594928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3851920" y="58772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043608" y="386104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5364088" y="59492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6516216" y="5949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7164288" y="486916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21" name="PoljeZBesedilom 20"/>
          <p:cNvSpPr txBox="1"/>
          <p:nvPr/>
        </p:nvSpPr>
        <p:spPr>
          <a:xfrm>
            <a:off x="6588224" y="37890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5292080" y="37890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</a:t>
            </a:r>
            <a:endParaRPr lang="sl-SI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4788024" y="4725144"/>
            <a:ext cx="218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F</a:t>
            </a:r>
            <a:endParaRPr lang="sl-SI" dirty="0"/>
          </a:p>
        </p:txBody>
      </p:sp>
      <p:sp>
        <p:nvSpPr>
          <p:cNvPr id="24" name="PoljeZBesedilom 23"/>
          <p:cNvSpPr txBox="1"/>
          <p:nvPr/>
        </p:nvSpPr>
        <p:spPr>
          <a:xfrm>
            <a:off x="1907704" y="32849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5" name="PoljeZBesedilom 24"/>
          <p:cNvSpPr txBox="1"/>
          <p:nvPr/>
        </p:nvSpPr>
        <p:spPr>
          <a:xfrm>
            <a:off x="2987824" y="21328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339752" y="450912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>
            <a:off x="5508104" y="10527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5508104" y="328498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755576" y="213285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1835696" y="10527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7236296" y="21328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</a:t>
            </a:r>
          </a:p>
        </p:txBody>
      </p:sp>
      <p:sp>
        <p:nvSpPr>
          <p:cNvPr id="32" name="PoljeZBesedilom 31"/>
          <p:cNvSpPr txBox="1"/>
          <p:nvPr/>
        </p:nvSpPr>
        <p:spPr>
          <a:xfrm>
            <a:off x="3851920" y="22048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</a:t>
            </a:r>
          </a:p>
        </p:txBody>
      </p:sp>
      <p:sp>
        <p:nvSpPr>
          <p:cNvPr id="33" name="PoljeZBesedilom 32"/>
          <p:cNvSpPr txBox="1"/>
          <p:nvPr/>
        </p:nvSpPr>
        <p:spPr>
          <a:xfrm>
            <a:off x="971600" y="486916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b</a:t>
            </a:r>
          </a:p>
        </p:txBody>
      </p:sp>
      <p:sp>
        <p:nvSpPr>
          <p:cNvPr id="34" name="PoljeZBesedilom 33"/>
          <p:cNvSpPr txBox="1"/>
          <p:nvPr/>
        </p:nvSpPr>
        <p:spPr>
          <a:xfrm>
            <a:off x="6876256" y="537321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5940152" y="58772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2339752" y="587727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6804248" y="42930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5868144" y="371703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076056" y="42930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076056" y="53012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41" name="Ograda številke diapozitiva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886F-2A37-4FF9-88F6-5E663724B105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570</Words>
  <Application>Microsoft Office PowerPoint</Application>
  <PresentationFormat>Diaprojekcija na zaslonu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OBSEG</vt:lpstr>
      <vt:lpstr>Obseg večkotnika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Zmorem tudi to ( če želiš, več)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a</dc:creator>
  <cp:keywords>maematika</cp:keywords>
  <cp:lastModifiedBy>DOM</cp:lastModifiedBy>
  <cp:revision>32</cp:revision>
  <dcterms:created xsi:type="dcterms:W3CDTF">2011-10-23T09:52:58Z</dcterms:created>
  <dcterms:modified xsi:type="dcterms:W3CDTF">2020-04-02T18:30:06Z</dcterms:modified>
</cp:coreProperties>
</file>