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96C933-2F51-4DF5-A786-A578888F5412}"/>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8ADC9CFE-5F59-4975-9812-E4D89A717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3D4CBEDE-B5ED-4BFC-AF8F-9D97F1846E12}"/>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id="{20794322-2950-4FE4-AB1D-F3C6D265403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6353EC3-E3D5-4E56-B49E-FDA66556A1E7}"/>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72872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849ECB-F22A-4DEA-B201-92661092D2D1}"/>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C50C4A7-E0AB-4C61-B573-30D14F78C8AA}"/>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99DDE47-9A4C-4EAD-9A71-1D3A0367AB11}"/>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id="{03EDBDF6-D439-463A-A963-1DE86EFF1BE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75D070F-1539-40EC-AC8F-B8A8847B5206}"/>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271249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4DF160D0-5097-429F-AEA6-FE337638575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1A3CF0C8-40E4-4CAB-97AD-73928423C09F}"/>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56F6922-4B86-41E9-A700-128E9AD3E2DF}"/>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id="{C1505965-68A0-489B-9E92-8D79AA92591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C62BBE5-1FEB-4ED5-A148-7F308A566393}"/>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2280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6590D7-5C50-43FB-A411-F67B9E25AA7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B8C0BC6-7492-49AF-8A9D-F850B17EAFA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338277A-D967-46BC-97A6-256BBB1EE1BE}"/>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id="{C01AF3D3-C056-41AF-B196-6AE04B7C311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880CA0F-B560-4B06-B909-A738AF157EA5}"/>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0929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8719EF-8E31-4FCF-BFF6-86E7E893B1D9}"/>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0DEE52CA-0118-4735-9376-AF70232F7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48170316-6728-4267-9197-8CBD36F49CFF}"/>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id="{38CCC891-5418-4ACE-A7E8-9293A9CC58B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FA99536-FC2A-428E-A85F-6FC7D39B3F11}"/>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93413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1A8EE8-CD60-473A-9EE0-93D0FB290C1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4B4C15C-DC7E-4113-A89A-2741842B9B76}"/>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9E2B55A-5A81-4273-8AD4-F160D687A55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614C0B99-F4AF-40C0-ABE5-DA12A161AC00}"/>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6" name="Označba mesta noge 5">
            <a:extLst>
              <a:ext uri="{FF2B5EF4-FFF2-40B4-BE49-F238E27FC236}">
                <a16:creationId xmlns:a16="http://schemas.microsoft.com/office/drawing/2014/main" id="{15A973A1-39D5-4D63-A935-3E2094BC9DF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2B1CDC2-69A5-423E-887C-2BA57CD5D95D}"/>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5674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B07DE9-B039-4717-9971-6385EFAAE72E}"/>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2C7C242-8B7F-4DD1-8FFA-EA8D4D0CF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544280BA-0B49-4332-A4AD-9C92747BB4B7}"/>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935CEB76-E81B-4DA5-8E62-E3B442A7B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8ED31A82-0232-459D-9DFA-820E3EE7940D}"/>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6E373897-E315-49F4-8F94-9EA2617E6A90}"/>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8" name="Označba mesta noge 7">
            <a:extLst>
              <a:ext uri="{FF2B5EF4-FFF2-40B4-BE49-F238E27FC236}">
                <a16:creationId xmlns:a16="http://schemas.microsoft.com/office/drawing/2014/main" id="{770AD376-EE34-41E7-A619-CB97E531073C}"/>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F935C2FF-8BB2-4E13-9CC4-0C0B19AA0C4E}"/>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90252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E75762-43F1-41E1-86B4-D22317D78758}"/>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53EDA0CB-8FFA-4516-9D82-298A44F99E9A}"/>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4" name="Označba mesta noge 3">
            <a:extLst>
              <a:ext uri="{FF2B5EF4-FFF2-40B4-BE49-F238E27FC236}">
                <a16:creationId xmlns:a16="http://schemas.microsoft.com/office/drawing/2014/main" id="{9EC25D10-CD82-4975-ACF4-35204BEE2CE7}"/>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8F1E7E1E-9212-486B-8BF4-83345925F219}"/>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30330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A36EB9E3-831F-4153-A070-33CE04D5935F}"/>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3" name="Označba mesta noge 2">
            <a:extLst>
              <a:ext uri="{FF2B5EF4-FFF2-40B4-BE49-F238E27FC236}">
                <a16:creationId xmlns:a16="http://schemas.microsoft.com/office/drawing/2014/main" id="{8B6C0E66-9B36-4DB9-BF98-4BD52F9E3932}"/>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359DD5C0-22C2-4F59-989A-DFA9BB59EEC3}"/>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408343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53F5E4-E3FE-4767-A92D-8D856849105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A36DA01-CD25-4BB5-BA33-BF67A509D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44C65146-E482-4A11-A44B-C1807BC30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5EB9FD2-8220-4066-BD9E-91E4C5AA741E}"/>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6" name="Označba mesta noge 5">
            <a:extLst>
              <a:ext uri="{FF2B5EF4-FFF2-40B4-BE49-F238E27FC236}">
                <a16:creationId xmlns:a16="http://schemas.microsoft.com/office/drawing/2014/main" id="{07254901-C491-4A6B-8B33-3BA82C783BB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FFBDE04-96B0-42FA-921A-75B4AF7927D2}"/>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49124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3DFF9D-11D0-404F-8A72-8FE838FF92F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8457258B-6DB9-4195-A935-1B3D55BD8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555257E-B9D3-4448-9D55-90B6DB5EC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D25C514-8529-4519-9D46-41F16AE866D0}"/>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6" name="Označba mesta noge 5">
            <a:extLst>
              <a:ext uri="{FF2B5EF4-FFF2-40B4-BE49-F238E27FC236}">
                <a16:creationId xmlns:a16="http://schemas.microsoft.com/office/drawing/2014/main" id="{74178B63-545E-4190-AB3F-008476E22B6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8DAF82C-1494-4ECC-850E-9A7656F93FE5}"/>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67947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5CF490A4-D518-429C-A648-C76383EA7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5DEDD7D-4706-4CC9-8AE4-8E18505FC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0E92E93-8ECC-4FD2-959A-81F120B2F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id="{F04DB3B2-D28D-4210-A9C3-DAA608274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231ADC81-E430-41E6-B008-6A7AAFA97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F3D41-B984-469F-9FFF-9C6B7FB934BC}" type="slidenum">
              <a:rPr lang="sl-SI" smtClean="0"/>
              <a:t>‹#›</a:t>
            </a:fld>
            <a:endParaRPr lang="sl-SI"/>
          </a:p>
        </p:txBody>
      </p:sp>
    </p:spTree>
    <p:extLst>
      <p:ext uri="{BB962C8B-B14F-4D97-AF65-F5344CB8AC3E}">
        <p14:creationId xmlns:p14="http://schemas.microsoft.com/office/powerpoint/2010/main" val="58223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gi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7.wdp"/><Relationship Id="rId11" Type="http://schemas.microsoft.com/office/2007/relationships/hdphoto" Target="../media/hdphoto9.wdp"/><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3.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F7860B-73E3-4E5B-85B6-9376DD1916FC}"/>
              </a:ext>
            </a:extLst>
          </p:cNvPr>
          <p:cNvSpPr>
            <a:spLocks noGrp="1"/>
          </p:cNvSpPr>
          <p:nvPr>
            <p:ph type="ctrTitle"/>
          </p:nvPr>
        </p:nvSpPr>
        <p:spPr>
          <a:xfrm>
            <a:off x="553793" y="1567543"/>
            <a:ext cx="8718996" cy="5956663"/>
          </a:xfrm>
        </p:spPr>
        <p:txBody>
          <a:bodyPr>
            <a:normAutofit fontScale="90000"/>
          </a:bodyPr>
          <a:lstStyle/>
          <a:p>
            <a:pPr algn="l" defTabSz="798513">
              <a:tabLst>
                <a:tab pos="7894638" algn="l"/>
              </a:tabLst>
            </a:pPr>
            <a:r>
              <a:rPr lang="sl-SI" b="1" dirty="0" smtClean="0">
                <a:solidFill>
                  <a:srgbClr val="00B050"/>
                </a:solidFill>
              </a:rPr>
              <a:t/>
            </a:r>
            <a:br>
              <a:rPr lang="sl-SI" b="1" dirty="0" smtClean="0">
                <a:solidFill>
                  <a:srgbClr val="00B050"/>
                </a:solidFill>
              </a:rPr>
            </a:br>
            <a:r>
              <a:rPr lang="sl-SI" b="1" dirty="0">
                <a:solidFill>
                  <a:srgbClr val="00B050"/>
                </a:solidFill>
              </a:rPr>
              <a:t/>
            </a:r>
            <a:br>
              <a:rPr lang="sl-SI" b="1" dirty="0">
                <a:solidFill>
                  <a:srgbClr val="00B050"/>
                </a:solidFill>
              </a:rPr>
            </a:br>
            <a:r>
              <a:rPr lang="sl-SI" b="1" smtClean="0">
                <a:solidFill>
                  <a:srgbClr val="00B050"/>
                </a:solidFill>
              </a:rPr>
              <a:t/>
            </a:r>
            <a:br>
              <a:rPr lang="sl-SI" b="1" smtClean="0">
                <a:solidFill>
                  <a:srgbClr val="00B050"/>
                </a:solidFill>
              </a:rPr>
            </a:br>
            <a:r>
              <a:rPr lang="sl-SI" b="1" smtClean="0">
                <a:solidFill>
                  <a:srgbClr val="00B050"/>
                </a:solidFill>
              </a:rPr>
              <a:t>RAZMIGAJMO </a:t>
            </a:r>
            <a:r>
              <a:rPr lang="sl-SI" b="1" dirty="0" smtClean="0">
                <a:solidFill>
                  <a:srgbClr val="00B050"/>
                </a:solidFill>
              </a:rPr>
              <a:t>MOŽGANČKE </a:t>
            </a:r>
            <a:r>
              <a:rPr lang="sl-SI" b="1" dirty="0">
                <a:solidFill>
                  <a:schemeClr val="accent5">
                    <a:lumMod val="75000"/>
                  </a:schemeClr>
                </a:solidFill>
              </a:rPr>
              <a:t/>
            </a:r>
            <a:br>
              <a:rPr lang="sl-SI" b="1" dirty="0">
                <a:solidFill>
                  <a:schemeClr val="accent5">
                    <a:lumMod val="75000"/>
                  </a:schemeClr>
                </a:solidFill>
              </a:rPr>
            </a:br>
            <a:r>
              <a:rPr lang="sl-SI" dirty="0"/>
              <a:t/>
            </a:r>
            <a:br>
              <a:rPr lang="sl-SI" dirty="0"/>
            </a:br>
            <a:r>
              <a:rPr lang="sl-SI" sz="2800" dirty="0"/>
              <a:t/>
            </a:r>
            <a:br>
              <a:rPr lang="sl-SI" sz="2800" dirty="0"/>
            </a:br>
            <a:r>
              <a:rPr lang="sl-SI" sz="2800" dirty="0" smtClean="0"/>
              <a:t>REŠI NALOGE. ČE POTREBUJEŠ POMOČ PRI BRANJU, POPROSI STARŠE.</a:t>
            </a:r>
            <a:br>
              <a:rPr lang="sl-SI" sz="2800" dirty="0" smtClean="0"/>
            </a:br>
            <a:r>
              <a:rPr lang="sl-SI" sz="2800" dirty="0"/>
              <a:t/>
            </a:r>
            <a:br>
              <a:rPr lang="sl-SI" sz="2800" dirty="0"/>
            </a:br>
            <a:r>
              <a:rPr lang="sl-SI" sz="2800" dirty="0" smtClean="0"/>
              <a:t>ŠE NASVET… PRED REŠEVANJEM SI PRIPRAVI ŠE          IN          , KAMOR  BOŠ ZAPISAL/A ČRKO PRAVILNE TRDITVE. IZ TEH ČRK BOŠ NA KONCU DOBIL/A NOVO BESEDO.</a:t>
            </a:r>
            <a:br>
              <a:rPr lang="sl-SI" sz="2800" dirty="0" smtClean="0"/>
            </a:br>
            <a:r>
              <a:rPr lang="sl-SI" sz="2800" dirty="0" smtClean="0"/>
              <a:t/>
            </a:r>
            <a:br>
              <a:rPr lang="sl-SI" sz="2800" dirty="0" smtClean="0"/>
            </a:br>
            <a:r>
              <a:rPr lang="sl-SI" sz="2800" dirty="0" smtClean="0"/>
              <a:t>VESELO NA DELO. </a:t>
            </a:r>
            <a:br>
              <a:rPr lang="sl-SI" sz="2800" dirty="0" smtClean="0"/>
            </a:br>
            <a:r>
              <a:rPr lang="sl-SI" sz="3100" dirty="0"/>
              <a:t/>
            </a:r>
            <a:br>
              <a:rPr lang="sl-SI" sz="3100" dirty="0"/>
            </a:br>
            <a:r>
              <a:rPr lang="sl-SI" sz="3100" dirty="0"/>
              <a:t/>
            </a:r>
            <a:br>
              <a:rPr lang="sl-SI" sz="3100" dirty="0"/>
            </a:br>
            <a:r>
              <a:rPr lang="sl-SI" sz="4900" dirty="0"/>
              <a:t/>
            </a:r>
            <a:br>
              <a:rPr lang="sl-SI" sz="4900" dirty="0"/>
            </a:br>
            <a:endParaRPr lang="sl-SI" dirty="0"/>
          </a:p>
        </p:txBody>
      </p:sp>
      <p:pic>
        <p:nvPicPr>
          <p:cNvPr id="1028" name="Picture 4" descr="https://lh5.googleusercontent.com/AZsICENNT4Y-Zj2LxD-egV8uYBZBciQd5pQFb5lh-oJAZFeug4P4ISFmUS40aOaQp5shtZEvrAdl0N7TShnL4ip8okWYCkwLzTRuB5-l7AY1K9-3e_ONqEU6LjXOtldhK8qIjz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382" y="2769326"/>
            <a:ext cx="2588795" cy="2978331"/>
          </a:xfrm>
          <a:prstGeom prst="rect">
            <a:avLst/>
          </a:prstGeom>
          <a:noFill/>
          <a:extLst>
            <a:ext uri="{909E8E84-426E-40DD-AFC4-6F175D3DCCD1}">
              <a14:hiddenFill xmlns:a14="http://schemas.microsoft.com/office/drawing/2010/main">
                <a:solidFill>
                  <a:srgbClr val="FFFFFF"/>
                </a:solidFill>
              </a14:hiddenFill>
            </a:ext>
          </a:extLst>
        </p:spPr>
      </p:pic>
      <p:pic>
        <p:nvPicPr>
          <p:cNvPr id="6" name="Slika 5" descr="Cartoon Pencil stock vector. Illustration of grey, outline - 50236897"/>
          <p:cNvPicPr/>
          <p:nvPr/>
        </p:nvPicPr>
        <p:blipFill rotWithShape="1">
          <a:blip r:embed="rId3" cstate="hqprint">
            <a:extLst>
              <a:ext uri="{28A0092B-C50C-407E-A947-70E740481C1C}">
                <a14:useLocalDpi xmlns:a14="http://schemas.microsoft.com/office/drawing/2010/main" val="0"/>
              </a:ext>
            </a:extLst>
          </a:blip>
          <a:srcRect r="4746" b="11502"/>
          <a:stretch/>
        </p:blipFill>
        <p:spPr bwMode="auto">
          <a:xfrm>
            <a:off x="6739173" y="3356428"/>
            <a:ext cx="592183" cy="573224"/>
          </a:xfrm>
          <a:prstGeom prst="rect">
            <a:avLst/>
          </a:prstGeom>
          <a:noFill/>
          <a:ln>
            <a:noFill/>
          </a:ln>
          <a:extLst>
            <a:ext uri="{53640926-AAD7-44D8-BBD7-CCE9431645EC}">
              <a14:shadowObscured xmlns:a14="http://schemas.microsoft.com/office/drawing/2010/main"/>
            </a:ext>
          </a:extLst>
        </p:spPr>
      </p:pic>
      <p:pic>
        <p:nvPicPr>
          <p:cNvPr id="7" name="Slika 6" descr="Cartoon Blank Piece Of Paper Stock Illustration - Download Image ..."/>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761413" y="3293381"/>
            <a:ext cx="554855" cy="636271"/>
          </a:xfrm>
          <a:prstGeom prst="rect">
            <a:avLst/>
          </a:prstGeom>
          <a:noFill/>
          <a:ln>
            <a:noFill/>
          </a:ln>
        </p:spPr>
      </p:pic>
      <p:pic>
        <p:nvPicPr>
          <p:cNvPr id="4" name="Slika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59593" y="4883331"/>
            <a:ext cx="1003663" cy="1003663"/>
          </a:xfrm>
          <a:prstGeom prst="rect">
            <a:avLst/>
          </a:prstGeom>
        </p:spPr>
      </p:pic>
    </p:spTree>
    <p:extLst>
      <p:ext uri="{BB962C8B-B14F-4D97-AF65-F5344CB8AC3E}">
        <p14:creationId xmlns:p14="http://schemas.microsoft.com/office/powerpoint/2010/main" val="306895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5DAF97C-7E26-41E4-B562-DD9557ED19A1}"/>
              </a:ext>
            </a:extLst>
          </p:cNvPr>
          <p:cNvSpPr>
            <a:spLocks noGrp="1"/>
          </p:cNvSpPr>
          <p:nvPr>
            <p:ph idx="1"/>
          </p:nvPr>
        </p:nvSpPr>
        <p:spPr>
          <a:xfrm>
            <a:off x="593502" y="190008"/>
            <a:ext cx="10881574"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1. MIŠKA </a:t>
            </a:r>
            <a:r>
              <a:rPr lang="sl-SI" sz="2000" dirty="0" smtClean="0">
                <a:latin typeface="Arial" panose="020B0604020202020204" pitchFamily="34" charset="0"/>
                <a:cs typeface="Arial" panose="020B0604020202020204" pitchFamily="34" charset="0"/>
              </a:rPr>
              <a:t>DINA </a:t>
            </a:r>
            <a:r>
              <a:rPr lang="sl-SI" sz="2000" dirty="0">
                <a:latin typeface="Arial" panose="020B0604020202020204" pitchFamily="34" charset="0"/>
                <a:cs typeface="Arial" panose="020B0604020202020204" pitchFamily="34" charset="0"/>
              </a:rPr>
              <a:t>JE V LABIRINTU (GLEJ SLIKO). </a:t>
            </a:r>
            <a:r>
              <a:rPr lang="sl-SI" sz="2000" dirty="0" smtClean="0">
                <a:latin typeface="Arial" panose="020B0604020202020204" pitchFamily="34" charset="0"/>
                <a:cs typeface="Arial" panose="020B0604020202020204" pitchFamily="34" charset="0"/>
              </a:rPr>
              <a:t>KAJ BO POJEDLA ZA MALICO?</a:t>
            </a:r>
            <a:endParaRPr lang="sl-SI" sz="2000" dirty="0">
              <a:latin typeface="Arial" panose="020B0604020202020204" pitchFamily="34" charset="0"/>
              <a:cs typeface="Arial" panose="020B0604020202020204" pitchFamily="34" charset="0"/>
            </a:endParaRPr>
          </a:p>
        </p:txBody>
      </p:sp>
      <p:pic>
        <p:nvPicPr>
          <p:cNvPr id="5" name="Slika 4">
            <a:extLst>
              <a:ext uri="{FF2B5EF4-FFF2-40B4-BE49-F238E27FC236}">
                <a16:creationId xmlns:a16="http://schemas.microsoft.com/office/drawing/2014/main" id="{8ADD68CB-0CBA-41E1-AD01-A08806517BED}"/>
              </a:ext>
            </a:extLst>
          </p:cNvPr>
          <p:cNvPicPr>
            <a:picLocks noChangeAspect="1"/>
          </p:cNvPicPr>
          <p:nvPr/>
        </p:nvPicPr>
        <p:blipFill>
          <a:blip r:embed="rId2"/>
          <a:stretch>
            <a:fillRect/>
          </a:stretch>
        </p:blipFill>
        <p:spPr>
          <a:xfrm>
            <a:off x="3205062" y="637495"/>
            <a:ext cx="4603684" cy="4637938"/>
          </a:xfrm>
          <a:prstGeom prst="rect">
            <a:avLst/>
          </a:prstGeom>
        </p:spPr>
      </p:pic>
      <p:sp>
        <p:nvSpPr>
          <p:cNvPr id="6" name="Označba mesta vsebine 2">
            <a:extLst>
              <a:ext uri="{FF2B5EF4-FFF2-40B4-BE49-F238E27FC236}">
                <a16:creationId xmlns:a16="http://schemas.microsoft.com/office/drawing/2014/main" id="{3FAEF61A-773D-4F5E-92DF-8EC529E93E09}"/>
              </a:ext>
            </a:extLst>
          </p:cNvPr>
          <p:cNvSpPr txBox="1">
            <a:spLocks/>
          </p:cNvSpPr>
          <p:nvPr/>
        </p:nvSpPr>
        <p:spPr>
          <a:xfrm>
            <a:off x="655213" y="5849247"/>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(A)                            (R)                              </a:t>
            </a:r>
            <a:r>
              <a:rPr lang="sl-SI" sz="2000" dirty="0" smtClean="0">
                <a:latin typeface="Arial" panose="020B0604020202020204" pitchFamily="34" charset="0"/>
                <a:cs typeface="Arial" panose="020B0604020202020204" pitchFamily="34" charset="0"/>
              </a:rPr>
              <a:t>(Č)                              </a:t>
            </a:r>
            <a:r>
              <a:rPr lang="sl-SI" sz="2000" dirty="0">
                <a:latin typeface="Arial" panose="020B0604020202020204" pitchFamily="34" charset="0"/>
                <a:cs typeface="Arial" panose="020B0604020202020204" pitchFamily="34" charset="0"/>
              </a:rPr>
              <a:t>(S)                               (J)</a:t>
            </a:r>
          </a:p>
        </p:txBody>
      </p:sp>
      <p:pic>
        <p:nvPicPr>
          <p:cNvPr id="7" name="Slika 6" descr="Fruit Clipart Banana - Banana Fruit Clipart, HD Png Download ...">
            <a:extLst>
              <a:ext uri="{FF2B5EF4-FFF2-40B4-BE49-F238E27FC236}">
                <a16:creationId xmlns:a16="http://schemas.microsoft.com/office/drawing/2014/main" id="{B15E3838-C5F0-46EF-8ABB-7EBC780E9149}"/>
              </a:ext>
            </a:extLst>
          </p:cNvPr>
          <p:cNvPicPr/>
          <p:nvPr/>
        </p:nvPicPr>
        <p:blipFill>
          <a:blip r:embed="rId3" cstate="hqprint">
            <a:extLst>
              <a:ext uri="{BEBA8EAE-BF5A-486C-A8C5-ECC9F3942E4B}">
                <a14:imgProps xmlns:a14="http://schemas.microsoft.com/office/drawing/2010/main">
                  <a14:imgLayer r:embed="rId4">
                    <a14:imgEffect>
                      <a14:backgroundRemoval t="2151" b="98253" l="1512" r="98721"/>
                    </a14:imgEffect>
                  </a14:imgLayer>
                </a14:imgProps>
              </a:ext>
              <a:ext uri="{28A0092B-C50C-407E-A947-70E740481C1C}">
                <a14:useLocalDpi xmlns:a14="http://schemas.microsoft.com/office/drawing/2010/main" val="0"/>
              </a:ext>
            </a:extLst>
          </a:blip>
          <a:srcRect/>
          <a:stretch>
            <a:fillRect/>
          </a:stretch>
        </p:blipFill>
        <p:spPr bwMode="auto">
          <a:xfrm>
            <a:off x="1142832" y="5720038"/>
            <a:ext cx="818515" cy="708660"/>
          </a:xfrm>
          <a:prstGeom prst="rect">
            <a:avLst/>
          </a:prstGeom>
          <a:noFill/>
          <a:ln>
            <a:noFill/>
          </a:ln>
        </p:spPr>
      </p:pic>
      <p:pic>
        <p:nvPicPr>
          <p:cNvPr id="8" name="Slika 7" descr="Formaggio svizzero cucina Svizzera Colazione Clip art - vintage ...">
            <a:extLst>
              <a:ext uri="{FF2B5EF4-FFF2-40B4-BE49-F238E27FC236}">
                <a16:creationId xmlns:a16="http://schemas.microsoft.com/office/drawing/2014/main" id="{C7A49693-D867-4567-A9BA-F9EEB1E36638}"/>
              </a:ext>
            </a:extLst>
          </p:cNvPr>
          <p:cNvPicPr/>
          <p:nvPr/>
        </p:nvPicPr>
        <p:blipFill>
          <a:blip r:embed="rId5" cstate="print">
            <a:extLst>
              <a:ext uri="{BEBA8EAE-BF5A-486C-A8C5-ECC9F3942E4B}">
                <a14:imgProps xmlns:a14="http://schemas.microsoft.com/office/drawing/2010/main">
                  <a14:imgLayer r:embed="rId6">
                    <a14:imgEffect>
                      <a14:backgroundRemoval t="1034" b="90000" l="1111" r="90111"/>
                    </a14:imgEffect>
                  </a14:imgLayer>
                </a14:imgProps>
              </a:ext>
              <a:ext uri="{28A0092B-C50C-407E-A947-70E740481C1C}">
                <a14:useLocalDpi xmlns:a14="http://schemas.microsoft.com/office/drawing/2010/main" val="0"/>
              </a:ext>
            </a:extLst>
          </a:blip>
          <a:srcRect/>
          <a:stretch>
            <a:fillRect/>
          </a:stretch>
        </p:blipFill>
        <p:spPr bwMode="auto">
          <a:xfrm>
            <a:off x="8280872" y="5738713"/>
            <a:ext cx="941995" cy="659998"/>
          </a:xfrm>
          <a:prstGeom prst="rect">
            <a:avLst/>
          </a:prstGeom>
          <a:noFill/>
          <a:ln>
            <a:noFill/>
          </a:ln>
        </p:spPr>
      </p:pic>
      <p:pic>
        <p:nvPicPr>
          <p:cNvPr id="10" name="Slika 9" descr="Ciliegia Illustrazioni, Vettoriali E Clipart Stock – (125,165 ...">
            <a:extLst>
              <a:ext uri="{FF2B5EF4-FFF2-40B4-BE49-F238E27FC236}">
                <a16:creationId xmlns:a16="http://schemas.microsoft.com/office/drawing/2014/main" id="{3134BA26-3800-4AF2-8915-3DFD39529F94}"/>
              </a:ext>
            </a:extLst>
          </p:cNvPr>
          <p:cNvPicPr/>
          <p:nvPr/>
        </p:nvPicPr>
        <p:blipFill rotWithShape="1">
          <a:blip r:embed="rId7" cstate="print">
            <a:extLst>
              <a:ext uri="{28A0092B-C50C-407E-A947-70E740481C1C}">
                <a14:useLocalDpi xmlns:a14="http://schemas.microsoft.com/office/drawing/2010/main" val="0"/>
              </a:ext>
            </a:extLst>
          </a:blip>
          <a:srcRect l="15230" t="8634" r="12151" b="10140"/>
          <a:stretch/>
        </p:blipFill>
        <p:spPr bwMode="auto">
          <a:xfrm>
            <a:off x="5927511" y="5783931"/>
            <a:ext cx="550282" cy="534312"/>
          </a:xfrm>
          <a:prstGeom prst="rect">
            <a:avLst/>
          </a:prstGeom>
          <a:noFill/>
          <a:ln>
            <a:noFill/>
          </a:ln>
          <a:extLst>
            <a:ext uri="{53640926-AAD7-44D8-BBD7-CCE9431645EC}">
              <a14:shadowObscured xmlns:a14="http://schemas.microsoft.com/office/drawing/2010/main"/>
            </a:ext>
          </a:extLst>
        </p:spPr>
      </p:pic>
      <p:pic>
        <p:nvPicPr>
          <p:cNvPr id="11" name="Slika 10" descr="Chocolate Cherry Cupcake Clipart Free PNG Image｜Illustoon">
            <a:extLst>
              <a:ext uri="{FF2B5EF4-FFF2-40B4-BE49-F238E27FC236}">
                <a16:creationId xmlns:a16="http://schemas.microsoft.com/office/drawing/2014/main" id="{7D3DB876-1DB3-447F-A8E5-8232C09390B7}"/>
              </a:ext>
            </a:extLst>
          </p:cNvPr>
          <p:cNvPicPr/>
          <p:nvPr/>
        </p:nvPicPr>
        <p:blipFill>
          <a:blip r:embed="rId8" cstate="hqprint">
            <a:extLst>
              <a:ext uri="{BEBA8EAE-BF5A-486C-A8C5-ECC9F3942E4B}">
                <a14:imgProps xmlns:a14="http://schemas.microsoft.com/office/drawing/2010/main">
                  <a14:imgLayer r:embed="rId9">
                    <a14:imgEffect>
                      <a14:backgroundRemoval t="1354" b="94896" l="10000" r="90000"/>
                    </a14:imgEffect>
                  </a14:imgLayer>
                </a14:imgProps>
              </a:ext>
              <a:ext uri="{28A0092B-C50C-407E-A947-70E740481C1C}">
                <a14:useLocalDpi xmlns:a14="http://schemas.microsoft.com/office/drawing/2010/main" val="0"/>
              </a:ext>
            </a:extLst>
          </a:blip>
          <a:srcRect/>
          <a:stretch>
            <a:fillRect/>
          </a:stretch>
        </p:blipFill>
        <p:spPr bwMode="auto">
          <a:xfrm>
            <a:off x="3305916" y="5562877"/>
            <a:ext cx="818516" cy="880840"/>
          </a:xfrm>
          <a:prstGeom prst="rect">
            <a:avLst/>
          </a:prstGeom>
          <a:noFill/>
          <a:ln>
            <a:noFill/>
          </a:ln>
        </p:spPr>
      </p:pic>
      <p:pic>
        <p:nvPicPr>
          <p:cNvPr id="12" name="Slika 11" descr="Fresa con brillante | Vector Gratis">
            <a:extLst>
              <a:ext uri="{FF2B5EF4-FFF2-40B4-BE49-F238E27FC236}">
                <a16:creationId xmlns:a16="http://schemas.microsoft.com/office/drawing/2014/main" id="{89FBBC38-ABDD-411F-B0B2-3D26FAD6AE95}"/>
              </a:ext>
            </a:extLst>
          </p:cNvPr>
          <p:cNvPicPr/>
          <p:nvPr/>
        </p:nvPicPr>
        <p:blipFill rotWithShape="1">
          <a:blip r:embed="rId10" cstate="print">
            <a:extLst>
              <a:ext uri="{BEBA8EAE-BF5A-486C-A8C5-ECC9F3942E4B}">
                <a14:imgProps xmlns:a14="http://schemas.microsoft.com/office/drawing/2010/main">
                  <a14:imgLayer r:embed="rId11">
                    <a14:imgEffect>
                      <a14:backgroundRemoval t="9763" b="92899" l="9763" r="89941"/>
                    </a14:imgEffect>
                  </a14:imgLayer>
                </a14:imgProps>
              </a:ext>
              <a:ext uri="{28A0092B-C50C-407E-A947-70E740481C1C}">
                <a14:useLocalDpi xmlns:a14="http://schemas.microsoft.com/office/drawing/2010/main" val="0"/>
              </a:ext>
            </a:extLst>
          </a:blip>
          <a:srcRect l="20771" t="12463" r="13734" b="10219"/>
          <a:stretch/>
        </p:blipFill>
        <p:spPr bwMode="auto">
          <a:xfrm>
            <a:off x="10750805" y="5768963"/>
            <a:ext cx="550282" cy="6030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575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A8C89BD4-40D6-4838-A026-8C26EAA11BB5}"/>
              </a:ext>
            </a:extLst>
          </p:cNvPr>
          <p:cNvPicPr/>
          <p:nvPr/>
        </p:nvPicPr>
        <p:blipFill rotWithShape="1">
          <a:blip r:embed="rId2"/>
          <a:srcRect t="1557"/>
          <a:stretch/>
        </p:blipFill>
        <p:spPr bwMode="auto">
          <a:xfrm>
            <a:off x="2675921" y="569547"/>
            <a:ext cx="5553679" cy="3839348"/>
          </a:xfrm>
          <a:prstGeom prst="rect">
            <a:avLst/>
          </a:prstGeom>
          <a:ln>
            <a:noFill/>
          </a:ln>
          <a:extLst>
            <a:ext uri="{53640926-AAD7-44D8-BBD7-CCE9431645EC}">
              <a14:shadowObscured xmlns:a14="http://schemas.microsoft.com/office/drawing/2010/main"/>
            </a:ext>
          </a:extLst>
        </p:spPr>
      </p:pic>
      <p:sp>
        <p:nvSpPr>
          <p:cNvPr id="7" name="Označba mesta vsebine 2">
            <a:extLst>
              <a:ext uri="{FF2B5EF4-FFF2-40B4-BE49-F238E27FC236}">
                <a16:creationId xmlns:a16="http://schemas.microsoft.com/office/drawing/2014/main" id="{5DA0E9F8-41EB-4EB7-A92A-0FE727E56CB7}"/>
              </a:ext>
            </a:extLst>
          </p:cNvPr>
          <p:cNvSpPr>
            <a:spLocks noGrp="1"/>
          </p:cNvSpPr>
          <p:nvPr>
            <p:ph idx="1"/>
          </p:nvPr>
        </p:nvSpPr>
        <p:spPr>
          <a:xfrm>
            <a:off x="593501" y="190008"/>
            <a:ext cx="11461123"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2. </a:t>
            </a:r>
            <a:r>
              <a:rPr lang="sl-SI" sz="2000" dirty="0" smtClean="0">
                <a:latin typeface="Arial" panose="020B0604020202020204" pitchFamily="34" charset="0"/>
                <a:cs typeface="Arial" panose="020B0604020202020204" pitchFamily="34" charset="0"/>
              </a:rPr>
              <a:t>IVA, LANA </a:t>
            </a:r>
            <a:r>
              <a:rPr lang="sl-SI" sz="2000" dirty="0">
                <a:latin typeface="Arial" panose="020B0604020202020204" pitchFamily="34" charset="0"/>
                <a:cs typeface="Arial" panose="020B0604020202020204" pitchFamily="34" charset="0"/>
              </a:rPr>
              <a:t>IN </a:t>
            </a:r>
            <a:r>
              <a:rPr lang="sl-SI" sz="2000" dirty="0" smtClean="0">
                <a:latin typeface="Arial" panose="020B0604020202020204" pitchFamily="34" charset="0"/>
                <a:cs typeface="Arial" panose="020B0604020202020204" pitchFamily="34" charset="0"/>
              </a:rPr>
              <a:t>JAN </a:t>
            </a:r>
            <a:r>
              <a:rPr lang="sl-SI" sz="2000" dirty="0">
                <a:latin typeface="Arial" panose="020B0604020202020204" pitchFamily="34" charset="0"/>
                <a:cs typeface="Arial" panose="020B0604020202020204" pitchFamily="34" charset="0"/>
              </a:rPr>
              <a:t>SO NA PLAKAT NARISALI NEKAJ VELIKIH IN MAJHNIH HIŠ (GLEJ SLIKO).</a:t>
            </a:r>
          </a:p>
        </p:txBody>
      </p:sp>
      <p:sp>
        <p:nvSpPr>
          <p:cNvPr id="8" name="Označba mesta vsebine 2">
            <a:extLst>
              <a:ext uri="{FF2B5EF4-FFF2-40B4-BE49-F238E27FC236}">
                <a16:creationId xmlns:a16="http://schemas.microsoft.com/office/drawing/2014/main" id="{49EEC3CD-4C52-4538-ABA2-764B1B2BE744}"/>
              </a:ext>
            </a:extLst>
          </p:cNvPr>
          <p:cNvSpPr txBox="1">
            <a:spLocks/>
          </p:cNvSpPr>
          <p:nvPr/>
        </p:nvSpPr>
        <p:spPr>
          <a:xfrm>
            <a:off x="593501" y="4458435"/>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smtClean="0">
                <a:latin typeface="Arial" panose="020B0604020202020204" pitchFamily="34" charset="0"/>
                <a:cs typeface="Arial" panose="020B0604020202020204" pitchFamily="34" charset="0"/>
              </a:rPr>
              <a:t>JAN </a:t>
            </a:r>
            <a:r>
              <a:rPr lang="sl-SI" sz="2000" dirty="0">
                <a:latin typeface="Arial" panose="020B0604020202020204" pitchFamily="34" charset="0"/>
                <a:cs typeface="Arial" panose="020B0604020202020204" pitchFamily="34" charset="0"/>
              </a:rPr>
              <a:t>JE NARISAL VELIKO HIŠO Z NAJMANJ OKNI. KATERO HIŠO JE NARISAL </a:t>
            </a:r>
            <a:r>
              <a:rPr lang="sl-SI" sz="2000" dirty="0" smtClean="0">
                <a:latin typeface="Arial" panose="020B0604020202020204" pitchFamily="34" charset="0"/>
                <a:cs typeface="Arial" panose="020B0604020202020204" pitchFamily="34" charset="0"/>
              </a:rPr>
              <a:t>JAN?</a:t>
            </a:r>
            <a:endParaRPr lang="sl-SI" sz="2000" dirty="0">
              <a:latin typeface="Arial" panose="020B0604020202020204" pitchFamily="34" charset="0"/>
              <a:cs typeface="Arial" panose="020B0604020202020204" pitchFamily="34" charset="0"/>
            </a:endParaRPr>
          </a:p>
        </p:txBody>
      </p:sp>
      <p:pic>
        <p:nvPicPr>
          <p:cNvPr id="9" name="Slika 8">
            <a:extLst>
              <a:ext uri="{FF2B5EF4-FFF2-40B4-BE49-F238E27FC236}">
                <a16:creationId xmlns:a16="http://schemas.microsoft.com/office/drawing/2014/main" id="{82B43C7C-6EF6-4D83-8197-A081AFFCDB8A}"/>
              </a:ext>
            </a:extLst>
          </p:cNvPr>
          <p:cNvPicPr>
            <a:picLocks noChangeAspect="1"/>
          </p:cNvPicPr>
          <p:nvPr/>
        </p:nvPicPr>
        <p:blipFill>
          <a:blip r:embed="rId3"/>
          <a:stretch>
            <a:fillRect/>
          </a:stretch>
        </p:blipFill>
        <p:spPr>
          <a:xfrm>
            <a:off x="716925" y="4788434"/>
            <a:ext cx="10620375" cy="1676400"/>
          </a:xfrm>
          <a:prstGeom prst="rect">
            <a:avLst/>
          </a:prstGeom>
        </p:spPr>
      </p:pic>
      <p:sp>
        <p:nvSpPr>
          <p:cNvPr id="10" name="Označba mesta vsebine 2">
            <a:extLst>
              <a:ext uri="{FF2B5EF4-FFF2-40B4-BE49-F238E27FC236}">
                <a16:creationId xmlns:a16="http://schemas.microsoft.com/office/drawing/2014/main" id="{2E77A787-E6AB-41F3-AAC7-8BB91DA4FDCD}"/>
              </a:ext>
            </a:extLst>
          </p:cNvPr>
          <p:cNvSpPr txBox="1">
            <a:spLocks/>
          </p:cNvSpPr>
          <p:nvPr/>
        </p:nvSpPr>
        <p:spPr>
          <a:xfrm>
            <a:off x="-1" y="6043366"/>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(K)                             (I)                          </a:t>
            </a:r>
            <a:r>
              <a:rPr lang="sl-SI" sz="2000" dirty="0" smtClean="0">
                <a:latin typeface="Arial" panose="020B0604020202020204" pitchFamily="34" charset="0"/>
                <a:cs typeface="Arial" panose="020B0604020202020204" pitchFamily="34" charset="0"/>
              </a:rPr>
              <a:t>(A)                             (E)                             </a:t>
            </a:r>
            <a:r>
              <a:rPr lang="sl-SI" sz="2000"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147307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54F1626-BDE1-421B-AAFD-CB19FC6A3FA7}"/>
              </a:ext>
            </a:extLst>
          </p:cNvPr>
          <p:cNvPicPr>
            <a:picLocks noChangeAspect="1"/>
          </p:cNvPicPr>
          <p:nvPr/>
        </p:nvPicPr>
        <p:blipFill>
          <a:blip r:embed="rId2"/>
          <a:stretch>
            <a:fillRect/>
          </a:stretch>
        </p:blipFill>
        <p:spPr>
          <a:xfrm>
            <a:off x="4249894" y="1073575"/>
            <a:ext cx="3486150" cy="3981450"/>
          </a:xfrm>
          <a:prstGeom prst="rect">
            <a:avLst/>
          </a:prstGeom>
        </p:spPr>
      </p:pic>
      <p:sp>
        <p:nvSpPr>
          <p:cNvPr id="6" name="Označba mesta vsebine 2">
            <a:extLst>
              <a:ext uri="{FF2B5EF4-FFF2-40B4-BE49-F238E27FC236}">
                <a16:creationId xmlns:a16="http://schemas.microsoft.com/office/drawing/2014/main" id="{C8180601-A15F-49C2-A76B-3B21F2C47604}"/>
              </a:ext>
            </a:extLst>
          </p:cNvPr>
          <p:cNvSpPr>
            <a:spLocks noGrp="1"/>
          </p:cNvSpPr>
          <p:nvPr>
            <p:ph idx="1"/>
          </p:nvPr>
        </p:nvSpPr>
        <p:spPr>
          <a:xfrm>
            <a:off x="593500" y="398194"/>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3. </a:t>
            </a:r>
            <a:r>
              <a:rPr lang="sl-SI" sz="2000" dirty="0" smtClean="0">
                <a:latin typeface="Arial" panose="020B0604020202020204" pitchFamily="34" charset="0"/>
                <a:cs typeface="Arial" panose="020B0604020202020204" pitchFamily="34" charset="0"/>
              </a:rPr>
              <a:t>MAJA </a:t>
            </a:r>
            <a:r>
              <a:rPr lang="sl-SI" sz="2000" dirty="0">
                <a:latin typeface="Arial" panose="020B0604020202020204" pitchFamily="34" charset="0"/>
                <a:cs typeface="Arial" panose="020B0604020202020204" pitchFamily="34" charset="0"/>
              </a:rPr>
              <a:t>JE SESTAVILA HIŠO, NATO PA JE </a:t>
            </a:r>
            <a:r>
              <a:rPr lang="sl-SI" sz="2000" dirty="0" smtClean="0">
                <a:latin typeface="Arial" panose="020B0604020202020204" pitchFamily="34" charset="0"/>
                <a:cs typeface="Arial" panose="020B0604020202020204" pitchFamily="34" charset="0"/>
              </a:rPr>
              <a:t>ZAPIHAL VETER IN ODNESEL EN </a:t>
            </a:r>
            <a:r>
              <a:rPr lang="sl-SI" sz="2000" dirty="0">
                <a:latin typeface="Arial" panose="020B0604020202020204" pitchFamily="34" charset="0"/>
                <a:cs typeface="Arial" panose="020B0604020202020204" pitchFamily="34" charset="0"/>
              </a:rPr>
              <a:t>KOS </a:t>
            </a:r>
            <a:r>
              <a:rPr lang="sl-SI" sz="2000" dirty="0" smtClean="0">
                <a:latin typeface="Arial" panose="020B0604020202020204" pitchFamily="34" charset="0"/>
                <a:cs typeface="Arial" panose="020B0604020202020204" pitchFamily="34" charset="0"/>
              </a:rPr>
              <a:t>SESTAVLJANKE</a:t>
            </a:r>
            <a:endParaRPr lang="sl-SI" sz="2000" dirty="0">
              <a:latin typeface="Arial" panose="020B0604020202020204" pitchFamily="34" charset="0"/>
              <a:cs typeface="Arial" panose="020B0604020202020204" pitchFamily="34" charset="0"/>
            </a:endParaRPr>
          </a:p>
          <a:p>
            <a:pPr marL="0" indent="0">
              <a:buNone/>
            </a:pPr>
            <a:r>
              <a:rPr lang="sl-SI" sz="2000" dirty="0">
                <a:latin typeface="Arial" panose="020B0604020202020204" pitchFamily="34" charset="0"/>
                <a:cs typeface="Arial" panose="020B0604020202020204" pitchFamily="34" charset="0"/>
              </a:rPr>
              <a:t>    (GLEJ SLIKO). KATERI KOS SESTAVLJANKE JE </a:t>
            </a:r>
            <a:r>
              <a:rPr lang="sl-SI" sz="2000" dirty="0" smtClean="0">
                <a:latin typeface="Arial" panose="020B0604020202020204" pitchFamily="34" charset="0"/>
                <a:cs typeface="Arial" panose="020B0604020202020204" pitchFamily="34" charset="0"/>
              </a:rPr>
              <a:t>ODPIHNIL VETER?</a:t>
            </a:r>
            <a:endParaRPr lang="sl-SI" sz="2000" dirty="0">
              <a:latin typeface="Arial" panose="020B0604020202020204" pitchFamily="34" charset="0"/>
              <a:cs typeface="Arial" panose="020B0604020202020204" pitchFamily="34" charset="0"/>
            </a:endParaRPr>
          </a:p>
        </p:txBody>
      </p:sp>
      <p:pic>
        <p:nvPicPr>
          <p:cNvPr id="7" name="Slika 6">
            <a:extLst>
              <a:ext uri="{FF2B5EF4-FFF2-40B4-BE49-F238E27FC236}">
                <a16:creationId xmlns:a16="http://schemas.microsoft.com/office/drawing/2014/main" id="{72261DFE-83F4-4E92-A29A-A2A6EB357CBE}"/>
              </a:ext>
            </a:extLst>
          </p:cNvPr>
          <p:cNvPicPr>
            <a:picLocks noChangeAspect="1"/>
          </p:cNvPicPr>
          <p:nvPr/>
        </p:nvPicPr>
        <p:blipFill>
          <a:blip r:embed="rId3"/>
          <a:stretch>
            <a:fillRect/>
          </a:stretch>
        </p:blipFill>
        <p:spPr>
          <a:xfrm>
            <a:off x="1761587" y="5247828"/>
            <a:ext cx="9124950" cy="1019175"/>
          </a:xfrm>
          <a:prstGeom prst="rect">
            <a:avLst/>
          </a:prstGeom>
        </p:spPr>
      </p:pic>
      <p:sp>
        <p:nvSpPr>
          <p:cNvPr id="9" name="Označba mesta vsebine 2">
            <a:extLst>
              <a:ext uri="{FF2B5EF4-FFF2-40B4-BE49-F238E27FC236}">
                <a16:creationId xmlns:a16="http://schemas.microsoft.com/office/drawing/2014/main" id="{69B5D8CA-C1F1-4BD9-916A-D33A56359494}"/>
              </a:ext>
            </a:extLst>
          </p:cNvPr>
          <p:cNvSpPr txBox="1">
            <a:spLocks/>
          </p:cNvSpPr>
          <p:nvPr/>
        </p:nvSpPr>
        <p:spPr>
          <a:xfrm>
            <a:off x="986306" y="5799808"/>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(B)                       </a:t>
            </a:r>
            <a:r>
              <a:rPr lang="sl-SI" sz="2000" dirty="0">
                <a:latin typeface="Arial" panose="020B0604020202020204" pitchFamily="34" charset="0"/>
                <a:cs typeface="Arial" panose="020B0604020202020204" pitchFamily="34" charset="0"/>
              </a:rPr>
              <a:t>(C)                        (O)                        (L)                        (G)</a:t>
            </a:r>
          </a:p>
        </p:txBody>
      </p:sp>
    </p:spTree>
    <p:extLst>
      <p:ext uri="{BB962C8B-B14F-4D97-AF65-F5344CB8AC3E}">
        <p14:creationId xmlns:p14="http://schemas.microsoft.com/office/powerpoint/2010/main" val="29284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48123665-A7AD-48FD-B2BE-7D781A0BE1EE}"/>
              </a:ext>
            </a:extLst>
          </p:cNvPr>
          <p:cNvPicPr>
            <a:picLocks noChangeAspect="1"/>
          </p:cNvPicPr>
          <p:nvPr/>
        </p:nvPicPr>
        <p:blipFill>
          <a:blip r:embed="rId2"/>
          <a:stretch>
            <a:fillRect/>
          </a:stretch>
        </p:blipFill>
        <p:spPr>
          <a:xfrm>
            <a:off x="2669980" y="759854"/>
            <a:ext cx="5232417" cy="4933704"/>
          </a:xfrm>
          <a:prstGeom prst="rect">
            <a:avLst/>
          </a:prstGeom>
        </p:spPr>
      </p:pic>
      <p:sp>
        <p:nvSpPr>
          <p:cNvPr id="6" name="Označba mesta vsebine 2">
            <a:extLst>
              <a:ext uri="{FF2B5EF4-FFF2-40B4-BE49-F238E27FC236}">
                <a16:creationId xmlns:a16="http://schemas.microsoft.com/office/drawing/2014/main" id="{5279622B-F368-4EEA-B865-469ACEE7919F}"/>
              </a:ext>
            </a:extLst>
          </p:cNvPr>
          <p:cNvSpPr>
            <a:spLocks noGrp="1"/>
          </p:cNvSpPr>
          <p:nvPr>
            <p:ph idx="1"/>
          </p:nvPr>
        </p:nvSpPr>
        <p:spPr>
          <a:xfrm>
            <a:off x="593501" y="318796"/>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4. SREDI </a:t>
            </a:r>
            <a:r>
              <a:rPr lang="sl-SI" sz="2000" dirty="0" smtClean="0">
                <a:latin typeface="Arial" panose="020B0604020202020204" pitchFamily="34" charset="0"/>
                <a:cs typeface="Arial" panose="020B0604020202020204" pitchFamily="34" charset="0"/>
              </a:rPr>
              <a:t>MORJA </a:t>
            </a:r>
            <a:r>
              <a:rPr lang="sl-SI" sz="2000" dirty="0">
                <a:latin typeface="Arial" panose="020B0604020202020204" pitchFamily="34" charset="0"/>
                <a:cs typeface="Arial" panose="020B0604020202020204" pitchFamily="34" charset="0"/>
              </a:rPr>
              <a:t>LEŽI OTOK, NA KATEREM RASTE PALMA. NEKAJ ŽAB PLAVA V </a:t>
            </a:r>
            <a:r>
              <a:rPr lang="sl-SI" sz="2000" dirty="0" smtClean="0">
                <a:latin typeface="Arial" panose="020B0604020202020204" pitchFamily="34" charset="0"/>
                <a:cs typeface="Arial" panose="020B0604020202020204" pitchFamily="34" charset="0"/>
              </a:rPr>
              <a:t>MORJU</a:t>
            </a:r>
            <a:r>
              <a:rPr lang="sl-SI" sz="2000" dirty="0">
                <a:latin typeface="Arial" panose="020B0604020202020204" pitchFamily="34" charset="0"/>
                <a:cs typeface="Arial" panose="020B0604020202020204" pitchFamily="34" charset="0"/>
              </a:rPr>
              <a:t>,</a:t>
            </a:r>
          </a:p>
          <a:p>
            <a:pPr marL="0" indent="0">
              <a:buNone/>
            </a:pPr>
            <a:r>
              <a:rPr lang="sl-SI" sz="2000" dirty="0">
                <a:latin typeface="Arial" panose="020B0604020202020204" pitchFamily="34" charset="0"/>
                <a:cs typeface="Arial" panose="020B0604020202020204" pitchFamily="34" charset="0"/>
              </a:rPr>
              <a:t>    NEKAJ JIH SEDI NA OTOKU (GLEJ SLIKO). KOLIKO ŽAB SEDI NA OTOKU? </a:t>
            </a:r>
          </a:p>
        </p:txBody>
      </p:sp>
      <p:pic>
        <p:nvPicPr>
          <p:cNvPr id="7" name="Slika 6" descr="Frog Clipart Picture">
            <a:extLst>
              <a:ext uri="{FF2B5EF4-FFF2-40B4-BE49-F238E27FC236}">
                <a16:creationId xmlns:a16="http://schemas.microsoft.com/office/drawing/2014/main" id="{0E59874F-453C-4151-A9A2-61F85A5162D6}"/>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3085657" y="2637829"/>
            <a:ext cx="556519" cy="569000"/>
          </a:xfrm>
          <a:prstGeom prst="rect">
            <a:avLst/>
          </a:prstGeom>
          <a:noFill/>
          <a:ln>
            <a:noFill/>
          </a:ln>
        </p:spPr>
      </p:pic>
      <p:pic>
        <p:nvPicPr>
          <p:cNvPr id="8" name="Slika 7" descr="Frog Clipart Picture">
            <a:extLst>
              <a:ext uri="{FF2B5EF4-FFF2-40B4-BE49-F238E27FC236}">
                <a16:creationId xmlns:a16="http://schemas.microsoft.com/office/drawing/2014/main" id="{AD30EF52-043B-477A-838D-C73621FDC90C}"/>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4595030" y="2860000"/>
            <a:ext cx="556519" cy="569000"/>
          </a:xfrm>
          <a:prstGeom prst="rect">
            <a:avLst/>
          </a:prstGeom>
          <a:noFill/>
          <a:ln>
            <a:noFill/>
          </a:ln>
        </p:spPr>
      </p:pic>
      <p:pic>
        <p:nvPicPr>
          <p:cNvPr id="9" name="Slika 8" descr="Frog Clipart Picture">
            <a:extLst>
              <a:ext uri="{FF2B5EF4-FFF2-40B4-BE49-F238E27FC236}">
                <a16:creationId xmlns:a16="http://schemas.microsoft.com/office/drawing/2014/main" id="{2CEB9C50-ECE3-4D95-B631-5C9EEE929450}"/>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7061594" y="3532237"/>
            <a:ext cx="556519" cy="569000"/>
          </a:xfrm>
          <a:prstGeom prst="rect">
            <a:avLst/>
          </a:prstGeom>
          <a:noFill/>
          <a:ln>
            <a:noFill/>
          </a:ln>
        </p:spPr>
      </p:pic>
      <p:pic>
        <p:nvPicPr>
          <p:cNvPr id="10" name="Slika 9" descr="Frog Clipart Picture">
            <a:extLst>
              <a:ext uri="{FF2B5EF4-FFF2-40B4-BE49-F238E27FC236}">
                <a16:creationId xmlns:a16="http://schemas.microsoft.com/office/drawing/2014/main" id="{6431C67E-46CA-4611-B0EE-062F421CED6A}"/>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4348012" y="4328824"/>
            <a:ext cx="556519" cy="569000"/>
          </a:xfrm>
          <a:prstGeom prst="rect">
            <a:avLst/>
          </a:prstGeom>
          <a:noFill/>
          <a:ln>
            <a:noFill/>
          </a:ln>
        </p:spPr>
      </p:pic>
      <p:pic>
        <p:nvPicPr>
          <p:cNvPr id="11" name="Slika 10" descr="Frog Clipart Picture">
            <a:extLst>
              <a:ext uri="{FF2B5EF4-FFF2-40B4-BE49-F238E27FC236}">
                <a16:creationId xmlns:a16="http://schemas.microsoft.com/office/drawing/2014/main" id="{57E517FA-03BC-47E0-BBB3-3398EDE7A8E2}"/>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2091420" y="2860000"/>
            <a:ext cx="556519" cy="569000"/>
          </a:xfrm>
          <a:prstGeom prst="rect">
            <a:avLst/>
          </a:prstGeom>
          <a:noFill/>
          <a:ln>
            <a:noFill/>
          </a:ln>
        </p:spPr>
      </p:pic>
      <p:pic>
        <p:nvPicPr>
          <p:cNvPr id="12" name="Slika 11" descr="Frog Clipart Picture">
            <a:extLst>
              <a:ext uri="{FF2B5EF4-FFF2-40B4-BE49-F238E27FC236}">
                <a16:creationId xmlns:a16="http://schemas.microsoft.com/office/drawing/2014/main" id="{5FA56388-A5FF-4463-9FEB-8B76A2A99077}"/>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3309772" y="4353946"/>
            <a:ext cx="556519" cy="569000"/>
          </a:xfrm>
          <a:prstGeom prst="rect">
            <a:avLst/>
          </a:prstGeom>
          <a:noFill/>
          <a:ln>
            <a:noFill/>
          </a:ln>
        </p:spPr>
      </p:pic>
      <p:pic>
        <p:nvPicPr>
          <p:cNvPr id="13" name="Slika 12" descr="Frog Clipart Picture">
            <a:extLst>
              <a:ext uri="{FF2B5EF4-FFF2-40B4-BE49-F238E27FC236}">
                <a16:creationId xmlns:a16="http://schemas.microsoft.com/office/drawing/2014/main" id="{92C5E885-5192-4791-83B3-6EB550DC14D1}"/>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7761555" y="2465858"/>
            <a:ext cx="556519" cy="569000"/>
          </a:xfrm>
          <a:prstGeom prst="rect">
            <a:avLst/>
          </a:prstGeom>
          <a:noFill/>
          <a:ln>
            <a:noFill/>
          </a:ln>
        </p:spPr>
      </p:pic>
      <p:pic>
        <p:nvPicPr>
          <p:cNvPr id="14" name="Slika 13" descr="Frog Clipart Picture">
            <a:extLst>
              <a:ext uri="{FF2B5EF4-FFF2-40B4-BE49-F238E27FC236}">
                <a16:creationId xmlns:a16="http://schemas.microsoft.com/office/drawing/2014/main" id="{6FBBC21E-3BDC-4F75-BC4E-73BB00F7B88B}"/>
              </a:ext>
            </a:extLst>
          </p:cNvPr>
          <p:cNvPicPr/>
          <p:nvPr/>
        </p:nvPicPr>
        <p:blipFill>
          <a:blip r:embed="rId5" cstate="hqprint">
            <a:extLst>
              <a:ext uri="{BEBA8EAE-BF5A-486C-A8C5-ECC9F3942E4B}">
                <a14:imgProps xmlns:a14="http://schemas.microsoft.com/office/drawing/2010/main">
                  <a14:imgLayer r:embed="rId6">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5942771" y="4897824"/>
            <a:ext cx="556519" cy="509310"/>
          </a:xfrm>
          <a:prstGeom prst="rect">
            <a:avLst/>
          </a:prstGeom>
          <a:noFill/>
          <a:ln>
            <a:noFill/>
          </a:ln>
        </p:spPr>
      </p:pic>
      <p:pic>
        <p:nvPicPr>
          <p:cNvPr id="15" name="Slika 14" descr="Frog Clipart Picture">
            <a:extLst>
              <a:ext uri="{FF2B5EF4-FFF2-40B4-BE49-F238E27FC236}">
                <a16:creationId xmlns:a16="http://schemas.microsoft.com/office/drawing/2014/main" id="{1E4952B7-28E3-4352-802F-59C437E66601}"/>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5144769" y="2023670"/>
            <a:ext cx="556519" cy="569000"/>
          </a:xfrm>
          <a:prstGeom prst="rect">
            <a:avLst/>
          </a:prstGeom>
          <a:noFill/>
          <a:ln>
            <a:noFill/>
          </a:ln>
        </p:spPr>
      </p:pic>
      <p:pic>
        <p:nvPicPr>
          <p:cNvPr id="16" name="Slika 15" descr="Frog Clipart Picture">
            <a:extLst>
              <a:ext uri="{FF2B5EF4-FFF2-40B4-BE49-F238E27FC236}">
                <a16:creationId xmlns:a16="http://schemas.microsoft.com/office/drawing/2014/main" id="{9875D5CB-F966-414B-922F-7C60378ABCE6}"/>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6169291" y="3051676"/>
            <a:ext cx="556519" cy="569000"/>
          </a:xfrm>
          <a:prstGeom prst="rect">
            <a:avLst/>
          </a:prstGeom>
          <a:noFill/>
          <a:ln>
            <a:noFill/>
          </a:ln>
        </p:spPr>
      </p:pic>
      <p:pic>
        <p:nvPicPr>
          <p:cNvPr id="17" name="Slika 16" descr="Frog Clipart Picture">
            <a:extLst>
              <a:ext uri="{FF2B5EF4-FFF2-40B4-BE49-F238E27FC236}">
                <a16:creationId xmlns:a16="http://schemas.microsoft.com/office/drawing/2014/main" id="{3907C62F-DE3D-4EC2-9A8C-4461FE9B3CB5}"/>
              </a:ext>
            </a:extLst>
          </p:cNvPr>
          <p:cNvPicPr/>
          <p:nvPr/>
        </p:nvPicPr>
        <p:blipFill>
          <a:blip r:embed="rId3" cstate="hq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6329912" y="4277350"/>
            <a:ext cx="556519" cy="569000"/>
          </a:xfrm>
          <a:prstGeom prst="rect">
            <a:avLst/>
          </a:prstGeom>
          <a:noFill/>
          <a:ln>
            <a:noFill/>
          </a:ln>
        </p:spPr>
      </p:pic>
      <p:sp>
        <p:nvSpPr>
          <p:cNvPr id="19" name="Označba mesta vsebine 2">
            <a:extLst>
              <a:ext uri="{FF2B5EF4-FFF2-40B4-BE49-F238E27FC236}">
                <a16:creationId xmlns:a16="http://schemas.microsoft.com/office/drawing/2014/main" id="{C445912B-0868-4340-934B-D7D034BC93AD}"/>
              </a:ext>
            </a:extLst>
          </p:cNvPr>
          <p:cNvSpPr txBox="1">
            <a:spLocks/>
          </p:cNvSpPr>
          <p:nvPr/>
        </p:nvSpPr>
        <p:spPr>
          <a:xfrm>
            <a:off x="1058503" y="5989315"/>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(Š) 5                      (V) 7                       (Z) 4                       </a:t>
            </a:r>
            <a:r>
              <a:rPr lang="sl-SI" sz="2000" dirty="0" smtClean="0">
                <a:latin typeface="Arial" panose="020B0604020202020204" pitchFamily="34" charset="0"/>
                <a:cs typeface="Arial" panose="020B0604020202020204" pitchFamily="34" charset="0"/>
              </a:rPr>
              <a:t>(E) </a:t>
            </a:r>
            <a:r>
              <a:rPr lang="sl-SI" sz="2000" dirty="0">
                <a:latin typeface="Arial" panose="020B0604020202020204" pitchFamily="34" charset="0"/>
                <a:cs typeface="Arial" panose="020B0604020202020204" pitchFamily="34" charset="0"/>
              </a:rPr>
              <a:t>6                       (M) 8</a:t>
            </a:r>
          </a:p>
        </p:txBody>
      </p:sp>
    </p:spTree>
    <p:extLst>
      <p:ext uri="{BB962C8B-B14F-4D97-AF65-F5344CB8AC3E}">
        <p14:creationId xmlns:p14="http://schemas.microsoft.com/office/powerpoint/2010/main" val="188629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23A2366E-77C0-4F6E-8A6D-A3CFD410A83F}"/>
              </a:ext>
            </a:extLst>
          </p:cNvPr>
          <p:cNvPicPr>
            <a:picLocks noChangeAspect="1"/>
          </p:cNvPicPr>
          <p:nvPr/>
        </p:nvPicPr>
        <p:blipFill>
          <a:blip r:embed="rId2"/>
          <a:stretch>
            <a:fillRect/>
          </a:stretch>
        </p:blipFill>
        <p:spPr>
          <a:xfrm>
            <a:off x="391219" y="1464944"/>
            <a:ext cx="11409561" cy="1296541"/>
          </a:xfrm>
          <a:prstGeom prst="rect">
            <a:avLst/>
          </a:prstGeom>
        </p:spPr>
      </p:pic>
      <p:sp>
        <p:nvSpPr>
          <p:cNvPr id="7" name="Označba mesta vsebine 2">
            <a:extLst>
              <a:ext uri="{FF2B5EF4-FFF2-40B4-BE49-F238E27FC236}">
                <a16:creationId xmlns:a16="http://schemas.microsoft.com/office/drawing/2014/main" id="{878D8D7B-FD47-4FF9-B42B-117C4E3C0DDF}"/>
              </a:ext>
            </a:extLst>
          </p:cNvPr>
          <p:cNvSpPr>
            <a:spLocks noGrp="1"/>
          </p:cNvSpPr>
          <p:nvPr>
            <p:ph idx="1"/>
          </p:nvPr>
        </p:nvSpPr>
        <p:spPr>
          <a:xfrm>
            <a:off x="593499" y="486221"/>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5. </a:t>
            </a:r>
            <a:r>
              <a:rPr lang="sl-SI" sz="2000" dirty="0" smtClean="0">
                <a:latin typeface="Arial" panose="020B0604020202020204" pitchFamily="34" charset="0"/>
                <a:cs typeface="Arial" panose="020B0604020202020204" pitchFamily="34" charset="0"/>
              </a:rPr>
              <a:t>VAL </a:t>
            </a:r>
            <a:r>
              <a:rPr lang="sl-SI" sz="2000" dirty="0">
                <a:latin typeface="Arial" panose="020B0604020202020204" pitchFamily="34" charset="0"/>
                <a:cs typeface="Arial" panose="020B0604020202020204" pitchFamily="34" charset="0"/>
              </a:rPr>
              <a:t>JE IMEL NALEPKE ŠTIRIH VRST. NA TRAK JIH JE ENO POLEG DRUGE LEPIL V ISTEM</a:t>
            </a:r>
          </a:p>
          <a:p>
            <a:pPr marL="0" indent="0">
              <a:buNone/>
            </a:pPr>
            <a:r>
              <a:rPr lang="sl-SI" sz="2000" dirty="0">
                <a:latin typeface="Arial" panose="020B0604020202020204" pitchFamily="34" charset="0"/>
                <a:cs typeface="Arial" panose="020B0604020202020204" pitchFamily="34" charset="0"/>
              </a:rPr>
              <a:t>    VRSTNEM REDU (GLEJ SLIKO). </a:t>
            </a:r>
          </a:p>
        </p:txBody>
      </p:sp>
      <p:sp>
        <p:nvSpPr>
          <p:cNvPr id="9" name="Označba mesta vsebine 2">
            <a:extLst>
              <a:ext uri="{FF2B5EF4-FFF2-40B4-BE49-F238E27FC236}">
                <a16:creationId xmlns:a16="http://schemas.microsoft.com/office/drawing/2014/main" id="{C9E549FC-000C-4B65-93C7-345E03CCBB7F}"/>
              </a:ext>
            </a:extLst>
          </p:cNvPr>
          <p:cNvSpPr txBox="1">
            <a:spLocks/>
          </p:cNvSpPr>
          <p:nvPr/>
        </p:nvSpPr>
        <p:spPr>
          <a:xfrm>
            <a:off x="593500" y="3415132"/>
            <a:ext cx="11461123"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KATERO NALEPKO BO </a:t>
            </a:r>
            <a:r>
              <a:rPr lang="sl-SI" sz="2000" dirty="0" smtClean="0">
                <a:latin typeface="Arial" panose="020B0604020202020204" pitchFamily="34" charset="0"/>
                <a:cs typeface="Arial" panose="020B0604020202020204" pitchFamily="34" charset="0"/>
              </a:rPr>
              <a:t>VAL </a:t>
            </a:r>
            <a:r>
              <a:rPr lang="sl-SI" sz="2000" dirty="0">
                <a:latin typeface="Arial" panose="020B0604020202020204" pitchFamily="34" charset="0"/>
                <a:cs typeface="Arial" panose="020B0604020202020204" pitchFamily="34" charset="0"/>
              </a:rPr>
              <a:t>NALEPIL V OSENČENI KVADRAT?</a:t>
            </a:r>
          </a:p>
        </p:txBody>
      </p:sp>
      <p:pic>
        <p:nvPicPr>
          <p:cNvPr id="2050" name="Picture 2" descr="Orsetto | Disegnare animali, Animali, Animali divertenti">
            <a:extLst>
              <a:ext uri="{FF2B5EF4-FFF2-40B4-BE49-F238E27FC236}">
                <a16:creationId xmlns:a16="http://schemas.microsoft.com/office/drawing/2014/main" id="{5F6A6CDC-D06F-4372-8086-5C44C3666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29" y="1589339"/>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nguin clipart. Free download. | Creazilla">
            <a:extLst>
              <a:ext uri="{FF2B5EF4-FFF2-40B4-BE49-F238E27FC236}">
                <a16:creationId xmlns:a16="http://schemas.microsoft.com/office/drawing/2014/main" id="{66BF3EFA-47D6-4E98-B615-BA7F63A2F8F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794516" y="1633745"/>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ibrary of baby giraffe image black and white download images png ...">
            <a:extLst>
              <a:ext uri="{FF2B5EF4-FFF2-40B4-BE49-F238E27FC236}">
                <a16:creationId xmlns:a16="http://schemas.microsoft.com/office/drawing/2014/main" id="{A33C6D07-25F3-4515-9474-D4D7D05A1D6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69832" y="1589339"/>
            <a:ext cx="791730" cy="1107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rocodile Black And White | Clipart Panda - Free Clipart Images">
            <a:extLst>
              <a:ext uri="{FF2B5EF4-FFF2-40B4-BE49-F238E27FC236}">
                <a16:creationId xmlns:a16="http://schemas.microsoft.com/office/drawing/2014/main" id="{80D43CBE-DEED-4F44-B574-19058E49E7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0175" y="1617786"/>
            <a:ext cx="923067" cy="10193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Orsetto | Disegnare animali, Animali, Animali divertenti">
            <a:extLst>
              <a:ext uri="{FF2B5EF4-FFF2-40B4-BE49-F238E27FC236}">
                <a16:creationId xmlns:a16="http://schemas.microsoft.com/office/drawing/2014/main" id="{2F0551AC-0C77-4DE7-B1D9-87FBC29A5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581" y="1589339"/>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Library of baby giraffe image black and white download images png ...">
            <a:extLst>
              <a:ext uri="{FF2B5EF4-FFF2-40B4-BE49-F238E27FC236}">
                <a16:creationId xmlns:a16="http://schemas.microsoft.com/office/drawing/2014/main" id="{D2BB9AFD-697E-452F-A119-B5AFEE43278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335605" y="1589339"/>
            <a:ext cx="791730" cy="1107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enguin clipart. Free download. | Creazilla">
            <a:extLst>
              <a:ext uri="{FF2B5EF4-FFF2-40B4-BE49-F238E27FC236}">
                <a16:creationId xmlns:a16="http://schemas.microsoft.com/office/drawing/2014/main" id="{11C5022D-D842-4CAE-B4DA-DEA4B58B111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338835" y="1617786"/>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rocodile Black And White | Clipart Panda - Free Clipart Images">
            <a:extLst>
              <a:ext uri="{FF2B5EF4-FFF2-40B4-BE49-F238E27FC236}">
                <a16:creationId xmlns:a16="http://schemas.microsoft.com/office/drawing/2014/main" id="{C5315B68-CD28-41A6-8BE5-12FEB8128F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4417" y="1625765"/>
            <a:ext cx="923067" cy="1019303"/>
          </a:xfrm>
          <a:prstGeom prst="rect">
            <a:avLst/>
          </a:prstGeom>
          <a:noFill/>
          <a:extLst>
            <a:ext uri="{909E8E84-426E-40DD-AFC4-6F175D3DCCD1}">
              <a14:hiddenFill xmlns:a14="http://schemas.microsoft.com/office/drawing/2010/main">
                <a:solidFill>
                  <a:srgbClr val="FFFFFF"/>
                </a:solidFill>
              </a14:hiddenFill>
            </a:ext>
          </a:extLst>
        </p:spPr>
      </p:pic>
      <p:sp>
        <p:nvSpPr>
          <p:cNvPr id="18" name="Označba mesta vsebine 2">
            <a:extLst>
              <a:ext uri="{FF2B5EF4-FFF2-40B4-BE49-F238E27FC236}">
                <a16:creationId xmlns:a16="http://schemas.microsoft.com/office/drawing/2014/main" id="{7D648348-02AB-42A3-8BBF-931F818270B2}"/>
              </a:ext>
            </a:extLst>
          </p:cNvPr>
          <p:cNvSpPr txBox="1">
            <a:spLocks/>
          </p:cNvSpPr>
          <p:nvPr/>
        </p:nvSpPr>
        <p:spPr>
          <a:xfrm>
            <a:off x="696363" y="5310091"/>
            <a:ext cx="11120905"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(Č)                         (C)                          (O)                          </a:t>
            </a:r>
            <a:r>
              <a:rPr lang="sl-SI" sz="2000" dirty="0" smtClean="0">
                <a:latin typeface="Arial" panose="020B0604020202020204" pitchFamily="34" charset="0"/>
                <a:cs typeface="Arial" panose="020B0604020202020204" pitchFamily="34" charset="0"/>
              </a:rPr>
              <a:t>(D)                          (L)</a:t>
            </a:r>
            <a:endParaRPr lang="sl-SI" sz="2000" dirty="0">
              <a:latin typeface="Arial" panose="020B0604020202020204" pitchFamily="34" charset="0"/>
              <a:cs typeface="Arial" panose="020B0604020202020204" pitchFamily="34" charset="0"/>
            </a:endParaRPr>
          </a:p>
        </p:txBody>
      </p:sp>
      <p:pic>
        <p:nvPicPr>
          <p:cNvPr id="2058" name="Picture 10" descr="Cartoon goldfish clipart – Gclipart.com">
            <a:extLst>
              <a:ext uri="{FF2B5EF4-FFF2-40B4-BE49-F238E27FC236}">
                <a16:creationId xmlns:a16="http://schemas.microsoft.com/office/drawing/2014/main" id="{86004412-F2C5-48CC-A9E7-7A913A7E826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265" t="10845" r="7570" b="15540"/>
          <a:stretch/>
        </p:blipFill>
        <p:spPr bwMode="auto">
          <a:xfrm>
            <a:off x="3408392" y="4906002"/>
            <a:ext cx="1299012" cy="10033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enguin clipart. Free download. | Creazilla">
            <a:extLst>
              <a:ext uri="{FF2B5EF4-FFF2-40B4-BE49-F238E27FC236}">
                <a16:creationId xmlns:a16="http://schemas.microsoft.com/office/drawing/2014/main" id="{3B4C54AC-7BE6-4CF4-803F-A17F6BACCBE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743844" y="4890043"/>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rsetto | Disegnare animali, Animali, Animali divertenti">
            <a:extLst>
              <a:ext uri="{FF2B5EF4-FFF2-40B4-BE49-F238E27FC236}">
                <a16:creationId xmlns:a16="http://schemas.microsoft.com/office/drawing/2014/main" id="{47CDF57A-C1BD-4245-A4DE-29FA86755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108" y="490600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rocodile Black And White | Clipart Panda - Free Clipart Images">
            <a:extLst>
              <a:ext uri="{FF2B5EF4-FFF2-40B4-BE49-F238E27FC236}">
                <a16:creationId xmlns:a16="http://schemas.microsoft.com/office/drawing/2014/main" id="{36401609-A35B-4D65-A968-DD80F2E330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4465" y="4964520"/>
            <a:ext cx="923067" cy="10193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Library of baby giraffe image black and white download images png ...">
            <a:extLst>
              <a:ext uri="{FF2B5EF4-FFF2-40B4-BE49-F238E27FC236}">
                <a16:creationId xmlns:a16="http://schemas.microsoft.com/office/drawing/2014/main" id="{57F5600C-BAD4-415F-A6C2-AC73A8867A8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780910" y="4839216"/>
            <a:ext cx="791730" cy="110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8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vsebine 2">
            <a:extLst>
              <a:ext uri="{FF2B5EF4-FFF2-40B4-BE49-F238E27FC236}">
                <a16:creationId xmlns:a16="http://schemas.microsoft.com/office/drawing/2014/main" id="{2CF3F571-1181-4749-BADC-AF39BE454DAC}"/>
              </a:ext>
            </a:extLst>
          </p:cNvPr>
          <p:cNvSpPr>
            <a:spLocks noGrp="1"/>
          </p:cNvSpPr>
          <p:nvPr>
            <p:ph idx="1"/>
          </p:nvPr>
        </p:nvSpPr>
        <p:spPr>
          <a:xfrm>
            <a:off x="593499" y="486221"/>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6. </a:t>
            </a:r>
            <a:r>
              <a:rPr lang="sl-SI" sz="2000" dirty="0" smtClean="0">
                <a:latin typeface="Arial" panose="020B0604020202020204" pitchFamily="34" charset="0"/>
                <a:cs typeface="Arial" panose="020B0604020202020204" pitchFamily="34" charset="0"/>
              </a:rPr>
              <a:t>MILA </a:t>
            </a:r>
            <a:r>
              <a:rPr lang="sl-SI" sz="2000" dirty="0">
                <a:latin typeface="Arial" panose="020B0604020202020204" pitchFamily="34" charset="0"/>
                <a:cs typeface="Arial" panose="020B0604020202020204" pitchFamily="34" charset="0"/>
              </a:rPr>
              <a:t>SI JE V MUZEJU OGLEDOVALA ŠEST SLIK. NAJPREJ SI JE NA LEVI OGLEDALA</a:t>
            </a:r>
          </a:p>
          <a:p>
            <a:pPr marL="0" indent="0">
              <a:buNone/>
            </a:pPr>
            <a:r>
              <a:rPr lang="sl-SI" sz="2000" dirty="0">
                <a:latin typeface="Arial" panose="020B0604020202020204" pitchFamily="34" charset="0"/>
                <a:cs typeface="Arial" panose="020B0604020202020204" pitchFamily="34" charset="0"/>
              </a:rPr>
              <a:t>    SLIKO </a:t>
            </a:r>
            <a:r>
              <a:rPr lang="sl-SI" sz="2000" dirty="0" smtClean="0">
                <a:latin typeface="Arial" panose="020B0604020202020204" pitchFamily="34" charset="0"/>
                <a:cs typeface="Arial" panose="020B0604020202020204" pitchFamily="34" charset="0"/>
              </a:rPr>
              <a:t>MUCKA, </a:t>
            </a:r>
            <a:r>
              <a:rPr lang="sl-SI" sz="2000" dirty="0">
                <a:latin typeface="Arial" panose="020B0604020202020204" pitchFamily="34" charset="0"/>
                <a:cs typeface="Arial" panose="020B0604020202020204" pitchFamily="34" charset="0"/>
              </a:rPr>
              <a:t>NA KONCU SI JE NA DESNI OGLEDALA SLIKO </a:t>
            </a:r>
            <a:r>
              <a:rPr lang="sl-SI" sz="2000" dirty="0" smtClean="0">
                <a:latin typeface="Arial" panose="020B0604020202020204" pitchFamily="34" charset="0"/>
                <a:cs typeface="Arial" panose="020B0604020202020204" pitchFamily="34" charset="0"/>
              </a:rPr>
              <a:t>POLŽA </a:t>
            </a:r>
            <a:r>
              <a:rPr lang="sl-SI" sz="2000" dirty="0">
                <a:latin typeface="Arial" panose="020B0604020202020204" pitchFamily="34" charset="0"/>
                <a:cs typeface="Arial" panose="020B0604020202020204" pitchFamily="34" charset="0"/>
              </a:rPr>
              <a:t>(GLEJ SLIKO). </a:t>
            </a:r>
          </a:p>
        </p:txBody>
      </p:sp>
      <p:pic>
        <p:nvPicPr>
          <p:cNvPr id="6" name="Slika 5">
            <a:extLst>
              <a:ext uri="{FF2B5EF4-FFF2-40B4-BE49-F238E27FC236}">
                <a16:creationId xmlns:a16="http://schemas.microsoft.com/office/drawing/2014/main" id="{D87E6787-027A-4C6C-92AA-CBB9509C8C65}"/>
              </a:ext>
            </a:extLst>
          </p:cNvPr>
          <p:cNvPicPr>
            <a:picLocks noChangeAspect="1"/>
          </p:cNvPicPr>
          <p:nvPr/>
        </p:nvPicPr>
        <p:blipFill>
          <a:blip r:embed="rId2"/>
          <a:stretch>
            <a:fillRect/>
          </a:stretch>
        </p:blipFill>
        <p:spPr>
          <a:xfrm>
            <a:off x="942996" y="1294629"/>
            <a:ext cx="1472138" cy="1483218"/>
          </a:xfrm>
          <a:prstGeom prst="rect">
            <a:avLst/>
          </a:prstGeom>
        </p:spPr>
      </p:pic>
      <p:pic>
        <p:nvPicPr>
          <p:cNvPr id="12" name="Slika 11">
            <a:extLst>
              <a:ext uri="{FF2B5EF4-FFF2-40B4-BE49-F238E27FC236}">
                <a16:creationId xmlns:a16="http://schemas.microsoft.com/office/drawing/2014/main" id="{9B2382B9-3E9F-43F9-B6A7-292BF632D6AE}"/>
              </a:ext>
            </a:extLst>
          </p:cNvPr>
          <p:cNvPicPr>
            <a:picLocks noChangeAspect="1"/>
          </p:cNvPicPr>
          <p:nvPr/>
        </p:nvPicPr>
        <p:blipFill>
          <a:blip r:embed="rId2"/>
          <a:stretch>
            <a:fillRect/>
          </a:stretch>
        </p:blipFill>
        <p:spPr>
          <a:xfrm>
            <a:off x="2725662" y="1294629"/>
            <a:ext cx="1472138" cy="1483218"/>
          </a:xfrm>
          <a:prstGeom prst="rect">
            <a:avLst/>
          </a:prstGeom>
        </p:spPr>
      </p:pic>
      <p:pic>
        <p:nvPicPr>
          <p:cNvPr id="13" name="Slika 12">
            <a:extLst>
              <a:ext uri="{FF2B5EF4-FFF2-40B4-BE49-F238E27FC236}">
                <a16:creationId xmlns:a16="http://schemas.microsoft.com/office/drawing/2014/main" id="{0C85CCD5-9992-400E-91AF-F54979BD98DE}"/>
              </a:ext>
            </a:extLst>
          </p:cNvPr>
          <p:cNvPicPr>
            <a:picLocks noChangeAspect="1"/>
          </p:cNvPicPr>
          <p:nvPr/>
        </p:nvPicPr>
        <p:blipFill>
          <a:blip r:embed="rId2"/>
          <a:stretch>
            <a:fillRect/>
          </a:stretch>
        </p:blipFill>
        <p:spPr>
          <a:xfrm>
            <a:off x="4508328" y="1294629"/>
            <a:ext cx="1472138" cy="1483218"/>
          </a:xfrm>
          <a:prstGeom prst="rect">
            <a:avLst/>
          </a:prstGeom>
        </p:spPr>
      </p:pic>
      <p:pic>
        <p:nvPicPr>
          <p:cNvPr id="14" name="Slika 13">
            <a:extLst>
              <a:ext uri="{FF2B5EF4-FFF2-40B4-BE49-F238E27FC236}">
                <a16:creationId xmlns:a16="http://schemas.microsoft.com/office/drawing/2014/main" id="{B84E273E-8FF7-4DE9-9103-AEB1639CE6F5}"/>
              </a:ext>
            </a:extLst>
          </p:cNvPr>
          <p:cNvPicPr>
            <a:picLocks noChangeAspect="1"/>
          </p:cNvPicPr>
          <p:nvPr/>
        </p:nvPicPr>
        <p:blipFill>
          <a:blip r:embed="rId2"/>
          <a:stretch>
            <a:fillRect/>
          </a:stretch>
        </p:blipFill>
        <p:spPr>
          <a:xfrm>
            <a:off x="6245918" y="1294629"/>
            <a:ext cx="1472138" cy="1483218"/>
          </a:xfrm>
          <a:prstGeom prst="rect">
            <a:avLst/>
          </a:prstGeom>
        </p:spPr>
      </p:pic>
      <p:pic>
        <p:nvPicPr>
          <p:cNvPr id="15" name="Slika 14">
            <a:extLst>
              <a:ext uri="{FF2B5EF4-FFF2-40B4-BE49-F238E27FC236}">
                <a16:creationId xmlns:a16="http://schemas.microsoft.com/office/drawing/2014/main" id="{DB1E55F9-B986-4D7A-9AB8-2F719F35B4F4}"/>
              </a:ext>
            </a:extLst>
          </p:cNvPr>
          <p:cNvPicPr>
            <a:picLocks noChangeAspect="1"/>
          </p:cNvPicPr>
          <p:nvPr/>
        </p:nvPicPr>
        <p:blipFill>
          <a:blip r:embed="rId2"/>
          <a:stretch>
            <a:fillRect/>
          </a:stretch>
        </p:blipFill>
        <p:spPr>
          <a:xfrm>
            <a:off x="7994200" y="1294629"/>
            <a:ext cx="1472138" cy="1483218"/>
          </a:xfrm>
          <a:prstGeom prst="rect">
            <a:avLst/>
          </a:prstGeom>
        </p:spPr>
      </p:pic>
      <p:pic>
        <p:nvPicPr>
          <p:cNvPr id="16" name="Slika 15">
            <a:extLst>
              <a:ext uri="{FF2B5EF4-FFF2-40B4-BE49-F238E27FC236}">
                <a16:creationId xmlns:a16="http://schemas.microsoft.com/office/drawing/2014/main" id="{2CD4AD97-C615-4A7C-91BA-2D5187756CAC}"/>
              </a:ext>
            </a:extLst>
          </p:cNvPr>
          <p:cNvPicPr>
            <a:picLocks noChangeAspect="1"/>
          </p:cNvPicPr>
          <p:nvPr/>
        </p:nvPicPr>
        <p:blipFill>
          <a:blip r:embed="rId2"/>
          <a:stretch>
            <a:fillRect/>
          </a:stretch>
        </p:blipFill>
        <p:spPr>
          <a:xfrm>
            <a:off x="9776866" y="1294629"/>
            <a:ext cx="1472138" cy="1483218"/>
          </a:xfrm>
          <a:prstGeom prst="rect">
            <a:avLst/>
          </a:prstGeom>
        </p:spPr>
      </p:pic>
      <p:pic>
        <p:nvPicPr>
          <p:cNvPr id="17" name="Slika 16">
            <a:extLst>
              <a:ext uri="{FF2B5EF4-FFF2-40B4-BE49-F238E27FC236}">
                <a16:creationId xmlns:a16="http://schemas.microsoft.com/office/drawing/2014/main" id="{D6C3E5D8-1A35-44D6-91EC-2CD803F583B8}"/>
              </a:ext>
            </a:extLst>
          </p:cNvPr>
          <p:cNvPicPr>
            <a:picLocks noChangeAspect="1"/>
          </p:cNvPicPr>
          <p:nvPr/>
        </p:nvPicPr>
        <p:blipFill>
          <a:blip r:embed="rId2"/>
          <a:stretch>
            <a:fillRect/>
          </a:stretch>
        </p:blipFill>
        <p:spPr>
          <a:xfrm>
            <a:off x="755332" y="4588098"/>
            <a:ext cx="1472138" cy="1483218"/>
          </a:xfrm>
          <a:prstGeom prst="rect">
            <a:avLst/>
          </a:prstGeom>
        </p:spPr>
      </p:pic>
      <p:pic>
        <p:nvPicPr>
          <p:cNvPr id="18" name="Slika 17">
            <a:extLst>
              <a:ext uri="{FF2B5EF4-FFF2-40B4-BE49-F238E27FC236}">
                <a16:creationId xmlns:a16="http://schemas.microsoft.com/office/drawing/2014/main" id="{A5861E8E-FE04-4AF6-9134-05DFC9474C94}"/>
              </a:ext>
            </a:extLst>
          </p:cNvPr>
          <p:cNvPicPr>
            <a:picLocks noChangeAspect="1"/>
          </p:cNvPicPr>
          <p:nvPr/>
        </p:nvPicPr>
        <p:blipFill>
          <a:blip r:embed="rId2"/>
          <a:stretch>
            <a:fillRect/>
          </a:stretch>
        </p:blipFill>
        <p:spPr>
          <a:xfrm>
            <a:off x="3072747" y="4558562"/>
            <a:ext cx="1472138" cy="1483218"/>
          </a:xfrm>
          <a:prstGeom prst="rect">
            <a:avLst/>
          </a:prstGeom>
        </p:spPr>
      </p:pic>
      <p:pic>
        <p:nvPicPr>
          <p:cNvPr id="19" name="Slika 18">
            <a:extLst>
              <a:ext uri="{FF2B5EF4-FFF2-40B4-BE49-F238E27FC236}">
                <a16:creationId xmlns:a16="http://schemas.microsoft.com/office/drawing/2014/main" id="{049F83BD-2BF8-424D-8266-F816916D6C03}"/>
              </a:ext>
            </a:extLst>
          </p:cNvPr>
          <p:cNvPicPr>
            <a:picLocks noChangeAspect="1"/>
          </p:cNvPicPr>
          <p:nvPr/>
        </p:nvPicPr>
        <p:blipFill>
          <a:blip r:embed="rId2"/>
          <a:stretch>
            <a:fillRect/>
          </a:stretch>
        </p:blipFill>
        <p:spPr>
          <a:xfrm>
            <a:off x="5359931" y="4588098"/>
            <a:ext cx="1472138" cy="1483218"/>
          </a:xfrm>
          <a:prstGeom prst="rect">
            <a:avLst/>
          </a:prstGeom>
        </p:spPr>
      </p:pic>
      <p:pic>
        <p:nvPicPr>
          <p:cNvPr id="20" name="Slika 19">
            <a:extLst>
              <a:ext uri="{FF2B5EF4-FFF2-40B4-BE49-F238E27FC236}">
                <a16:creationId xmlns:a16="http://schemas.microsoft.com/office/drawing/2014/main" id="{C50C58BD-792E-49BD-A361-D73FBD785B4E}"/>
              </a:ext>
            </a:extLst>
          </p:cNvPr>
          <p:cNvPicPr>
            <a:picLocks noChangeAspect="1"/>
          </p:cNvPicPr>
          <p:nvPr/>
        </p:nvPicPr>
        <p:blipFill>
          <a:blip r:embed="rId2"/>
          <a:stretch>
            <a:fillRect/>
          </a:stretch>
        </p:blipFill>
        <p:spPr>
          <a:xfrm>
            <a:off x="7695909" y="4588098"/>
            <a:ext cx="1472138" cy="1483218"/>
          </a:xfrm>
          <a:prstGeom prst="rect">
            <a:avLst/>
          </a:prstGeom>
        </p:spPr>
      </p:pic>
      <p:pic>
        <p:nvPicPr>
          <p:cNvPr id="21" name="Slika 20">
            <a:extLst>
              <a:ext uri="{FF2B5EF4-FFF2-40B4-BE49-F238E27FC236}">
                <a16:creationId xmlns:a16="http://schemas.microsoft.com/office/drawing/2014/main" id="{1460A36E-8300-4F51-BCB3-A22F998009E0}"/>
              </a:ext>
            </a:extLst>
          </p:cNvPr>
          <p:cNvPicPr>
            <a:picLocks noChangeAspect="1"/>
          </p:cNvPicPr>
          <p:nvPr/>
        </p:nvPicPr>
        <p:blipFill>
          <a:blip r:embed="rId2"/>
          <a:stretch>
            <a:fillRect/>
          </a:stretch>
        </p:blipFill>
        <p:spPr>
          <a:xfrm>
            <a:off x="9922119" y="4588098"/>
            <a:ext cx="1472138" cy="1483218"/>
          </a:xfrm>
          <a:prstGeom prst="rect">
            <a:avLst/>
          </a:prstGeom>
        </p:spPr>
      </p:pic>
      <p:pic>
        <p:nvPicPr>
          <p:cNvPr id="3074" name="Picture 2" descr="Fiore Rosa Png Clipart, Vectors, PSD Templates - Free PNG Images ...">
            <a:extLst>
              <a:ext uri="{FF2B5EF4-FFF2-40B4-BE49-F238E27FC236}">
                <a16:creationId xmlns:a16="http://schemas.microsoft.com/office/drawing/2014/main" id="{433B7916-BF19-40F5-AD9F-9D5D04B0A33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91973" y="1461331"/>
            <a:ext cx="1180027" cy="11800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Clipart Images Butterfly - ClipArt Best | Butterfly art ...">
            <a:extLst>
              <a:ext uri="{FF2B5EF4-FFF2-40B4-BE49-F238E27FC236}">
                <a16:creationId xmlns:a16="http://schemas.microsoft.com/office/drawing/2014/main" id="{C976721A-636B-4276-A9E0-F240EADAC6A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182449" y="1373936"/>
            <a:ext cx="1095640" cy="1294629"/>
          </a:xfrm>
          <a:prstGeom prst="rect">
            <a:avLst/>
          </a:prstGeom>
          <a:noFill/>
          <a:extLst>
            <a:ext uri="{909E8E84-426E-40DD-AFC4-6F175D3DCCD1}">
              <a14:hiddenFill xmlns:a14="http://schemas.microsoft.com/office/drawing/2010/main">
                <a:solidFill>
                  <a:srgbClr val="FFFFFF"/>
                </a:solidFill>
              </a14:hiddenFill>
            </a:ext>
          </a:extLst>
        </p:spPr>
      </p:pic>
      <p:pic>
        <p:nvPicPr>
          <p:cNvPr id="24" name="Slika 23" descr="Coniglio Lepre Europea coniglio Coniglietto di Pasqua clipart ...">
            <a:extLst>
              <a:ext uri="{FF2B5EF4-FFF2-40B4-BE49-F238E27FC236}">
                <a16:creationId xmlns:a16="http://schemas.microsoft.com/office/drawing/2014/main" id="{2B91C5CF-5881-4BBD-B42B-00565F7211B4}"/>
              </a:ext>
            </a:extLst>
          </p:cNvPr>
          <p:cNvPicPr/>
          <p:nvPr/>
        </p:nvPicPr>
        <p:blipFill rotWithShape="1">
          <a:blip r:embed="rId5" cstate="hqprint">
            <a:extLst>
              <a:ext uri="{BEBA8EAE-BF5A-486C-A8C5-ECC9F3942E4B}">
                <a14:imgProps xmlns:a14="http://schemas.microsoft.com/office/drawing/2010/main">
                  <a14:imgLayer r:embed="rId6">
                    <a14:imgEffect>
                      <a14:backgroundRemoval t="6000" b="94500" l="19000" r="82000">
                        <a14:foregroundMark x1="47333" y1="28833" x2="48889" y2="34667"/>
                        <a14:foregroundMark x1="53000" y1="56500" x2="55222" y2="51833"/>
                        <a14:foregroundMark x1="59778" y1="37000" x2="60778" y2="41667"/>
                        <a14:foregroundMark x1="30111" y1="75667" x2="35000" y2="80000"/>
                        <a14:foregroundMark x1="23444" y1="69500" x2="28222" y2="75167"/>
                        <a14:foregroundMark x1="39778" y1="60833" x2="43667" y2="56000"/>
                      </a14:backgroundRemoval>
                    </a14:imgEffect>
                  </a14:imgLayer>
                </a14:imgProps>
              </a:ext>
              <a:ext uri="{28A0092B-C50C-407E-A947-70E740481C1C}">
                <a14:useLocalDpi xmlns:a14="http://schemas.microsoft.com/office/drawing/2010/main" val="0"/>
              </a:ext>
            </a:extLst>
          </a:blip>
          <a:srcRect l="18449" t="7171" r="18426" b="4613"/>
          <a:stretch/>
        </p:blipFill>
        <p:spPr bwMode="auto">
          <a:xfrm>
            <a:off x="4687271" y="1362872"/>
            <a:ext cx="1170329" cy="1346729"/>
          </a:xfrm>
          <a:prstGeom prst="rect">
            <a:avLst/>
          </a:prstGeom>
          <a:noFill/>
          <a:ln>
            <a:noFill/>
          </a:ln>
          <a:extLst>
            <a:ext uri="{53640926-AAD7-44D8-BBD7-CCE9431645EC}">
              <a14:shadowObscured xmlns:a14="http://schemas.microsoft.com/office/drawing/2010/main"/>
            </a:ext>
          </a:extLst>
        </p:spPr>
      </p:pic>
      <p:pic>
        <p:nvPicPr>
          <p:cNvPr id="3078" name="Picture 6" descr="Arbol clipart 6 » Clipart Station">
            <a:extLst>
              <a:ext uri="{FF2B5EF4-FFF2-40B4-BE49-F238E27FC236}">
                <a16:creationId xmlns:a16="http://schemas.microsoft.com/office/drawing/2014/main" id="{AEBAD66C-DEA7-4372-8110-8FCCE0095F41}"/>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0" b="100000" l="272" r="100000"/>
                    </a14:imgEffect>
                  </a14:imgLayer>
                </a14:imgProps>
              </a:ext>
              <a:ext uri="{28A0092B-C50C-407E-A947-70E740481C1C}">
                <a14:useLocalDpi xmlns:a14="http://schemas.microsoft.com/office/drawing/2010/main" val="0"/>
              </a:ext>
            </a:extLst>
          </a:blip>
          <a:srcRect/>
          <a:stretch>
            <a:fillRect/>
          </a:stretch>
        </p:blipFill>
        <p:spPr bwMode="auto">
          <a:xfrm>
            <a:off x="2857892" y="1396987"/>
            <a:ext cx="1184981" cy="12785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ibrary of gatto transparent stock png files ▻▻▻ Clipart Art 2019">
            <a:extLst>
              <a:ext uri="{FF2B5EF4-FFF2-40B4-BE49-F238E27FC236}">
                <a16:creationId xmlns:a16="http://schemas.microsoft.com/office/drawing/2014/main" id="{D8557360-7800-4693-89DA-71557353BA0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88524" y="1294407"/>
            <a:ext cx="1381081" cy="13810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nail Cartoon Free PNG Image｜Illustoon">
            <a:extLst>
              <a:ext uri="{FF2B5EF4-FFF2-40B4-BE49-F238E27FC236}">
                <a16:creationId xmlns:a16="http://schemas.microsoft.com/office/drawing/2014/main" id="{F51599C4-8CB0-4A04-8117-91149D514985}"/>
              </a:ext>
            </a:extLst>
          </p:cNvPr>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10000" b="90000" l="10000" r="90000">
                        <a14:foregroundMark x1="17083" y1="36250" x2="17292" y2="42813"/>
                        <a14:foregroundMark x1="23229" y1="54792" x2="28854" y2="51979"/>
                        <a14:foregroundMark x1="29063" y1="35104" x2="32813" y2="41667"/>
                        <a14:foregroundMark x1="24063" y1="43021" x2="32813" y2="38542"/>
                        <a14:foregroundMark x1="27187" y1="35729" x2="35521" y2="47292"/>
                        <a14:foregroundMark x1="13125" y1="39792" x2="21771" y2="45625"/>
                        <a14:foregroundMark x1="20104" y1="36771" x2="18438" y2="43229"/>
                      </a14:backgroundRemoval>
                    </a14:imgEffect>
                  </a14:imgLayer>
                </a14:imgProps>
              </a:ext>
              <a:ext uri="{28A0092B-C50C-407E-A947-70E740481C1C}">
                <a14:useLocalDpi xmlns:a14="http://schemas.microsoft.com/office/drawing/2010/main" val="0"/>
              </a:ext>
            </a:extLst>
          </a:blip>
          <a:srcRect/>
          <a:stretch>
            <a:fillRect/>
          </a:stretch>
        </p:blipFill>
        <p:spPr bwMode="auto">
          <a:xfrm>
            <a:off x="9811004" y="1334305"/>
            <a:ext cx="1403861" cy="1403861"/>
          </a:xfrm>
          <a:prstGeom prst="rect">
            <a:avLst/>
          </a:prstGeom>
          <a:noFill/>
          <a:extLst>
            <a:ext uri="{909E8E84-426E-40DD-AFC4-6F175D3DCCD1}">
              <a14:hiddenFill xmlns:a14="http://schemas.microsoft.com/office/drawing/2010/main">
                <a:solidFill>
                  <a:srgbClr val="FFFFFF"/>
                </a:solidFill>
              </a14:hiddenFill>
            </a:ext>
          </a:extLst>
        </p:spPr>
      </p:pic>
      <p:sp>
        <p:nvSpPr>
          <p:cNvPr id="29" name="Označba mesta vsebine 2">
            <a:extLst>
              <a:ext uri="{FF2B5EF4-FFF2-40B4-BE49-F238E27FC236}">
                <a16:creationId xmlns:a16="http://schemas.microsoft.com/office/drawing/2014/main" id="{9E9934D1-3652-47FF-A62E-31064B9DB112}"/>
              </a:ext>
            </a:extLst>
          </p:cNvPr>
          <p:cNvSpPr txBox="1">
            <a:spLocks/>
          </p:cNvSpPr>
          <p:nvPr/>
        </p:nvSpPr>
        <p:spPr>
          <a:xfrm>
            <a:off x="755332" y="3750155"/>
            <a:ext cx="11461123"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KATERA SLIKA ŽIVALI JE LEVO OD SLIKE </a:t>
            </a:r>
            <a:r>
              <a:rPr lang="sl-SI" sz="2000" dirty="0" smtClean="0">
                <a:latin typeface="Arial" panose="020B0604020202020204" pitchFamily="34" charset="0"/>
                <a:cs typeface="Arial" panose="020B0604020202020204" pitchFamily="34" charset="0"/>
              </a:rPr>
              <a:t>METULJA </a:t>
            </a:r>
            <a:r>
              <a:rPr lang="sl-SI" sz="2000" dirty="0">
                <a:latin typeface="Arial" panose="020B0604020202020204" pitchFamily="34" charset="0"/>
                <a:cs typeface="Arial" panose="020B0604020202020204" pitchFamily="34" charset="0"/>
              </a:rPr>
              <a:t>IN DESNO OD SLIKE DREVESA?</a:t>
            </a:r>
          </a:p>
        </p:txBody>
      </p:sp>
      <p:pic>
        <p:nvPicPr>
          <p:cNvPr id="30" name="Picture 4" descr="Free Clipart Images Butterfly - ClipArt Best | Butterfly art ...">
            <a:extLst>
              <a:ext uri="{FF2B5EF4-FFF2-40B4-BE49-F238E27FC236}">
                <a16:creationId xmlns:a16="http://schemas.microsoft.com/office/drawing/2014/main" id="{2825E8B2-6C75-48CC-8766-72AB364C35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240879" y="4682392"/>
            <a:ext cx="1095640" cy="12946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Snail Cartoon Free PNG Image｜Illustoon">
            <a:extLst>
              <a:ext uri="{FF2B5EF4-FFF2-40B4-BE49-F238E27FC236}">
                <a16:creationId xmlns:a16="http://schemas.microsoft.com/office/drawing/2014/main" id="{A9D28FDD-15C8-45DD-9712-BCA9CFF3522B}"/>
              </a:ext>
            </a:extLst>
          </p:cNvPr>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10000" b="90000" l="10000" r="90000">
                        <a14:foregroundMark x1="17083" y1="36250" x2="17292" y2="42813"/>
                        <a14:foregroundMark x1="23229" y1="54792" x2="28854" y2="51979"/>
                        <a14:foregroundMark x1="29063" y1="35104" x2="32813" y2="41667"/>
                        <a14:foregroundMark x1="24063" y1="43021" x2="32813" y2="38542"/>
                        <a14:foregroundMark x1="27187" y1="35729" x2="35521" y2="47292"/>
                        <a14:foregroundMark x1="13125" y1="39792" x2="21771" y2="45625"/>
                        <a14:foregroundMark x1="20104" y1="36771" x2="18438" y2="43229"/>
                      </a14:backgroundRemoval>
                    </a14:imgEffect>
                  </a14:imgLayer>
                </a14:imgProps>
              </a:ext>
              <a:ext uri="{28A0092B-C50C-407E-A947-70E740481C1C}">
                <a14:useLocalDpi xmlns:a14="http://schemas.microsoft.com/office/drawing/2010/main" val="0"/>
              </a:ext>
            </a:extLst>
          </a:blip>
          <a:srcRect/>
          <a:stretch>
            <a:fillRect/>
          </a:stretch>
        </p:blipFill>
        <p:spPr bwMode="auto">
          <a:xfrm>
            <a:off x="5394069" y="4678338"/>
            <a:ext cx="1403861" cy="1403861"/>
          </a:xfrm>
          <a:prstGeom prst="rect">
            <a:avLst/>
          </a:prstGeom>
          <a:noFill/>
          <a:extLst>
            <a:ext uri="{909E8E84-426E-40DD-AFC4-6F175D3DCCD1}">
              <a14:hiddenFill xmlns:a14="http://schemas.microsoft.com/office/drawing/2010/main">
                <a:solidFill>
                  <a:srgbClr val="FFFFFF"/>
                </a:solidFill>
              </a14:hiddenFill>
            </a:ext>
          </a:extLst>
        </p:spPr>
      </p:pic>
      <p:pic>
        <p:nvPicPr>
          <p:cNvPr id="32" name="Slika 31" descr="Coniglio Lepre Europea coniglio Coniglietto di Pasqua clipart ...">
            <a:extLst>
              <a:ext uri="{FF2B5EF4-FFF2-40B4-BE49-F238E27FC236}">
                <a16:creationId xmlns:a16="http://schemas.microsoft.com/office/drawing/2014/main" id="{0A90FDE1-7F7A-402B-93E3-B25741662FDC}"/>
              </a:ext>
            </a:extLst>
          </p:cNvPr>
          <p:cNvPicPr/>
          <p:nvPr/>
        </p:nvPicPr>
        <p:blipFill rotWithShape="1">
          <a:blip r:embed="rId5" cstate="hqprint">
            <a:extLst>
              <a:ext uri="{BEBA8EAE-BF5A-486C-A8C5-ECC9F3942E4B}">
                <a14:imgProps xmlns:a14="http://schemas.microsoft.com/office/drawing/2010/main">
                  <a14:imgLayer r:embed="rId6">
                    <a14:imgEffect>
                      <a14:backgroundRemoval t="6000" b="94500" l="19000" r="82000">
                        <a14:foregroundMark x1="47333" y1="28833" x2="48889" y2="34667"/>
                        <a14:foregroundMark x1="53000" y1="56500" x2="55222" y2="51833"/>
                        <a14:foregroundMark x1="59778" y1="37000" x2="60778" y2="41667"/>
                        <a14:foregroundMark x1="30111" y1="75667" x2="35000" y2="80000"/>
                        <a14:foregroundMark x1="23444" y1="69500" x2="28222" y2="75167"/>
                        <a14:foregroundMark x1="39778" y1="60833" x2="43667" y2="56000"/>
                      </a14:backgroundRemoval>
                    </a14:imgEffect>
                  </a14:imgLayer>
                </a14:imgProps>
              </a:ext>
              <a:ext uri="{28A0092B-C50C-407E-A947-70E740481C1C}">
                <a14:useLocalDpi xmlns:a14="http://schemas.microsoft.com/office/drawing/2010/main" val="0"/>
              </a:ext>
            </a:extLst>
          </a:blip>
          <a:srcRect l="18449" t="7171" r="18426" b="4613"/>
          <a:stretch/>
        </p:blipFill>
        <p:spPr bwMode="auto">
          <a:xfrm>
            <a:off x="7846813" y="4675752"/>
            <a:ext cx="1170329" cy="1346729"/>
          </a:xfrm>
          <a:prstGeom prst="rect">
            <a:avLst/>
          </a:prstGeom>
          <a:noFill/>
          <a:ln>
            <a:noFill/>
          </a:ln>
          <a:extLst>
            <a:ext uri="{53640926-AAD7-44D8-BBD7-CCE9431645EC}">
              <a14:shadowObscured xmlns:a14="http://schemas.microsoft.com/office/drawing/2010/main"/>
            </a:ext>
          </a:extLst>
        </p:spPr>
      </p:pic>
      <p:pic>
        <p:nvPicPr>
          <p:cNvPr id="33" name="Picture 2" descr="Fiore Rosa Png Clipart, Vectors, PSD Templates - Free PNG Images ...">
            <a:extLst>
              <a:ext uri="{FF2B5EF4-FFF2-40B4-BE49-F238E27FC236}">
                <a16:creationId xmlns:a16="http://schemas.microsoft.com/office/drawing/2014/main" id="{C94AEBC7-F521-48C3-88B6-202B3004E38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6503" y="4759102"/>
            <a:ext cx="1180027" cy="1180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Library of gatto transparent stock png files ▻▻▻ Clipart Art 2019">
            <a:extLst>
              <a:ext uri="{FF2B5EF4-FFF2-40B4-BE49-F238E27FC236}">
                <a16:creationId xmlns:a16="http://schemas.microsoft.com/office/drawing/2014/main" id="{01DA0937-1D9B-413D-8FA3-9D453933301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942235" y="4641400"/>
            <a:ext cx="1381081" cy="1381081"/>
          </a:xfrm>
          <a:prstGeom prst="rect">
            <a:avLst/>
          </a:prstGeom>
          <a:noFill/>
          <a:extLst>
            <a:ext uri="{909E8E84-426E-40DD-AFC4-6F175D3DCCD1}">
              <a14:hiddenFill xmlns:a14="http://schemas.microsoft.com/office/drawing/2010/main">
                <a:solidFill>
                  <a:srgbClr val="FFFFFF"/>
                </a:solidFill>
              </a14:hiddenFill>
            </a:ext>
          </a:extLst>
        </p:spPr>
      </p:pic>
      <p:sp>
        <p:nvSpPr>
          <p:cNvPr id="35" name="Označba mesta vsebine 2">
            <a:extLst>
              <a:ext uri="{FF2B5EF4-FFF2-40B4-BE49-F238E27FC236}">
                <a16:creationId xmlns:a16="http://schemas.microsoft.com/office/drawing/2014/main" id="{38726E1C-A438-4DA0-B877-4185A57C917F}"/>
              </a:ext>
            </a:extLst>
          </p:cNvPr>
          <p:cNvSpPr txBox="1">
            <a:spLocks/>
          </p:cNvSpPr>
          <p:nvPr/>
        </p:nvSpPr>
        <p:spPr>
          <a:xfrm>
            <a:off x="128099" y="5711781"/>
            <a:ext cx="11120905"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(U)                             </a:t>
            </a:r>
            <a:r>
              <a:rPr lang="sl-SI" sz="2000" dirty="0" smtClean="0">
                <a:latin typeface="Arial" panose="020B0604020202020204" pitchFamily="34" charset="0"/>
                <a:cs typeface="Arial" panose="020B0604020202020204" pitchFamily="34" charset="0"/>
              </a:rPr>
              <a:t>(D)                            </a:t>
            </a:r>
            <a:r>
              <a:rPr lang="sl-SI" sz="2000" dirty="0">
                <a:latin typeface="Arial" panose="020B0604020202020204" pitchFamily="34" charset="0"/>
                <a:cs typeface="Arial" panose="020B0604020202020204" pitchFamily="34" charset="0"/>
              </a:rPr>
              <a:t>(Ž)                             </a:t>
            </a:r>
            <a:r>
              <a:rPr lang="sl-SI" sz="2000" dirty="0" smtClean="0">
                <a:latin typeface="Arial" panose="020B0604020202020204" pitchFamily="34" charset="0"/>
                <a:cs typeface="Arial" panose="020B0604020202020204" pitchFamily="34" charset="0"/>
              </a:rPr>
              <a:t>(A)                           </a:t>
            </a:r>
            <a:r>
              <a:rPr lang="sl-SI" sz="2000" dirty="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254698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wnload Free png Yellow Flower Png Image - Yellow Flower ...">
            <a:extLst>
              <a:ext uri="{FF2B5EF4-FFF2-40B4-BE49-F238E27FC236}">
                <a16:creationId xmlns:a16="http://schemas.microsoft.com/office/drawing/2014/main" id="{02D3215D-28D1-4C01-9544-3E9347766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386" y="823207"/>
            <a:ext cx="3532027" cy="2583754"/>
          </a:xfrm>
          <a:prstGeom prst="rect">
            <a:avLst/>
          </a:prstGeom>
          <a:noFill/>
          <a:extLst>
            <a:ext uri="{909E8E84-426E-40DD-AFC4-6F175D3DCCD1}">
              <a14:hiddenFill xmlns:a14="http://schemas.microsoft.com/office/drawing/2010/main">
                <a:solidFill>
                  <a:srgbClr val="FFFFFF"/>
                </a:solidFill>
              </a14:hiddenFill>
            </a:ext>
          </a:extLst>
        </p:spPr>
      </p:pic>
      <p:sp>
        <p:nvSpPr>
          <p:cNvPr id="5" name="Označba mesta vsebine 2">
            <a:extLst>
              <a:ext uri="{FF2B5EF4-FFF2-40B4-BE49-F238E27FC236}">
                <a16:creationId xmlns:a16="http://schemas.microsoft.com/office/drawing/2014/main" id="{A46EF456-0C85-4030-A96C-C4ADADFDEE20}"/>
              </a:ext>
            </a:extLst>
          </p:cNvPr>
          <p:cNvSpPr>
            <a:spLocks noGrp="1"/>
          </p:cNvSpPr>
          <p:nvPr>
            <p:ph idx="1"/>
          </p:nvPr>
        </p:nvSpPr>
        <p:spPr>
          <a:xfrm>
            <a:off x="593499" y="486221"/>
            <a:ext cx="11461123"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7. </a:t>
            </a:r>
            <a:r>
              <a:rPr lang="sl-SI" sz="2000" dirty="0" smtClean="0">
                <a:latin typeface="Arial" panose="020B0604020202020204" pitchFamily="34" charset="0"/>
                <a:cs typeface="Arial" panose="020B0604020202020204" pitchFamily="34" charset="0"/>
              </a:rPr>
              <a:t>BRINA </a:t>
            </a:r>
            <a:r>
              <a:rPr lang="sl-SI" sz="2000" dirty="0">
                <a:latin typeface="Arial" panose="020B0604020202020204" pitchFamily="34" charset="0"/>
                <a:cs typeface="Arial" panose="020B0604020202020204" pitchFamily="34" charset="0"/>
              </a:rPr>
              <a:t>JE FOTOGRAFIRALA CVET S </a:t>
            </a:r>
            <a:r>
              <a:rPr lang="sl-SI" sz="2000" dirty="0" smtClean="0">
                <a:latin typeface="Arial" panose="020B0604020202020204" pitchFamily="34" charset="0"/>
                <a:cs typeface="Arial" panose="020B0604020202020204" pitchFamily="34" charset="0"/>
              </a:rPr>
              <a:t>6 </a:t>
            </a:r>
            <a:r>
              <a:rPr lang="sl-SI" sz="2000" dirty="0">
                <a:latin typeface="Arial" panose="020B0604020202020204" pitchFamily="34" charset="0"/>
                <a:cs typeface="Arial" panose="020B0604020202020204" pitchFamily="34" charset="0"/>
              </a:rPr>
              <a:t>ČEBELAMI (GLEJ SLIKO). </a:t>
            </a:r>
          </a:p>
        </p:txBody>
      </p:sp>
      <p:sp>
        <p:nvSpPr>
          <p:cNvPr id="7" name="Označba mesta vsebine 2">
            <a:extLst>
              <a:ext uri="{FF2B5EF4-FFF2-40B4-BE49-F238E27FC236}">
                <a16:creationId xmlns:a16="http://schemas.microsoft.com/office/drawing/2014/main" id="{38E937E8-42AF-4C1C-AD7D-0BC0525105B8}"/>
              </a:ext>
            </a:extLst>
          </p:cNvPr>
          <p:cNvSpPr txBox="1">
            <a:spLocks/>
          </p:cNvSpPr>
          <p:nvPr/>
        </p:nvSpPr>
        <p:spPr>
          <a:xfrm>
            <a:off x="546277" y="3429000"/>
            <a:ext cx="11461123" cy="65999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smtClean="0">
                <a:latin typeface="Arial" panose="020B0604020202020204" pitchFamily="34" charset="0"/>
                <a:cs typeface="Arial" panose="020B0604020202020204" pitchFamily="34" charset="0"/>
              </a:rPr>
              <a:t>POTEM, </a:t>
            </a:r>
            <a:r>
              <a:rPr lang="sl-SI" sz="2000" dirty="0">
                <a:latin typeface="Arial" panose="020B0604020202020204" pitchFamily="34" charset="0"/>
                <a:cs typeface="Arial" panose="020B0604020202020204" pitchFamily="34" charset="0"/>
              </a:rPr>
              <a:t>KO </a:t>
            </a:r>
            <a:r>
              <a:rPr lang="sl-SI" sz="2000" dirty="0" smtClean="0">
                <a:latin typeface="Arial" panose="020B0604020202020204" pitchFamily="34" charset="0"/>
                <a:cs typeface="Arial" panose="020B0604020202020204" pitchFamily="34" charset="0"/>
              </a:rPr>
              <a:t>SO 3 ČEBELE ODLETELE, 4 </a:t>
            </a:r>
            <a:r>
              <a:rPr lang="sl-SI" sz="2000" dirty="0">
                <a:latin typeface="Arial" panose="020B0604020202020204" pitchFamily="34" charset="0"/>
                <a:cs typeface="Arial" panose="020B0604020202020204" pitchFamily="34" charset="0"/>
              </a:rPr>
              <a:t>ČEBELE PA PRILETELE, JE CVET S ČEBELAMI</a:t>
            </a:r>
          </a:p>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FOTOGRAFIRALA </a:t>
            </a:r>
            <a:r>
              <a:rPr lang="sl-SI" sz="2000" dirty="0" smtClean="0">
                <a:latin typeface="Arial" panose="020B0604020202020204" pitchFamily="34" charset="0"/>
                <a:cs typeface="Arial" panose="020B0604020202020204" pitchFamily="34" charset="0"/>
              </a:rPr>
              <a:t>ŠE LARA. </a:t>
            </a:r>
            <a:r>
              <a:rPr lang="sl-SI" sz="2000" dirty="0">
                <a:latin typeface="Arial" panose="020B0604020202020204" pitchFamily="34" charset="0"/>
                <a:cs typeface="Arial" panose="020B0604020202020204" pitchFamily="34" charset="0"/>
              </a:rPr>
              <a:t>KATERA FOTOGRAFIJA JE </a:t>
            </a:r>
            <a:r>
              <a:rPr lang="sl-SI" sz="2000" dirty="0" smtClean="0">
                <a:latin typeface="Arial" panose="020B0604020202020204" pitchFamily="34" charset="0"/>
                <a:cs typeface="Arial" panose="020B0604020202020204" pitchFamily="34" charset="0"/>
              </a:rPr>
              <a:t>LARINA?</a:t>
            </a:r>
            <a:endParaRPr lang="sl-SI" sz="2000" dirty="0">
              <a:latin typeface="Arial" panose="020B0604020202020204" pitchFamily="34" charset="0"/>
              <a:cs typeface="Arial" panose="020B0604020202020204" pitchFamily="34" charset="0"/>
            </a:endParaRPr>
          </a:p>
        </p:txBody>
      </p:sp>
      <p:sp>
        <p:nvSpPr>
          <p:cNvPr id="8" name="Označba mesta vsebine 2">
            <a:extLst>
              <a:ext uri="{FF2B5EF4-FFF2-40B4-BE49-F238E27FC236}">
                <a16:creationId xmlns:a16="http://schemas.microsoft.com/office/drawing/2014/main" id="{718C5807-4C91-4BA1-B35F-112F60AE3339}"/>
              </a:ext>
            </a:extLst>
          </p:cNvPr>
          <p:cNvSpPr txBox="1">
            <a:spLocks/>
          </p:cNvSpPr>
          <p:nvPr/>
        </p:nvSpPr>
        <p:spPr>
          <a:xfrm>
            <a:off x="271360" y="5476743"/>
            <a:ext cx="10018860"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(S)                                     (A)                                       </a:t>
            </a:r>
            <a:r>
              <a:rPr lang="sl-SI" sz="2000" dirty="0" smtClean="0">
                <a:latin typeface="Arial" panose="020B0604020202020204" pitchFamily="34" charset="0"/>
                <a:cs typeface="Arial" panose="020B0604020202020204" pitchFamily="34" charset="0"/>
              </a:rPr>
              <a:t>(R)                                     </a:t>
            </a:r>
            <a:r>
              <a:rPr lang="sl-SI" sz="2000" dirty="0">
                <a:latin typeface="Arial" panose="020B0604020202020204" pitchFamily="34" charset="0"/>
                <a:cs typeface="Arial" panose="020B0604020202020204" pitchFamily="34" charset="0"/>
              </a:rPr>
              <a:t>(F)                          </a:t>
            </a:r>
          </a:p>
        </p:txBody>
      </p:sp>
      <p:pic>
        <p:nvPicPr>
          <p:cNvPr id="9" name="Picture 2" descr="Download Free png Yellow Flower Png Image - Yellow Flower ...">
            <a:extLst>
              <a:ext uri="{FF2B5EF4-FFF2-40B4-BE49-F238E27FC236}">
                <a16:creationId xmlns:a16="http://schemas.microsoft.com/office/drawing/2014/main" id="{AEEAE672-3BE2-4EFD-AF42-02CE690F60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387437" y="4555854"/>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wnload Free png Yellow Flower Png Image - Yellow Flower ...">
            <a:extLst>
              <a:ext uri="{FF2B5EF4-FFF2-40B4-BE49-F238E27FC236}">
                <a16:creationId xmlns:a16="http://schemas.microsoft.com/office/drawing/2014/main" id="{E9B19EF0-A524-49F3-A863-9F8B028D3DC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l="16808"/>
          <a:stretch/>
        </p:blipFill>
        <p:spPr bwMode="auto">
          <a:xfrm>
            <a:off x="9787130" y="4544925"/>
            <a:ext cx="2328799"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wnload Free png Yellow Flower Png Image - Yellow Flower ...">
            <a:extLst>
              <a:ext uri="{FF2B5EF4-FFF2-40B4-BE49-F238E27FC236}">
                <a16:creationId xmlns:a16="http://schemas.microsoft.com/office/drawing/2014/main" id="{C9170027-AF20-4D99-9B71-21EED91A721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3302806" y="4555854"/>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ownload Free png Yellow Flower Png Image - Yellow Flower ...">
            <a:extLst>
              <a:ext uri="{FF2B5EF4-FFF2-40B4-BE49-F238E27FC236}">
                <a16:creationId xmlns:a16="http://schemas.microsoft.com/office/drawing/2014/main" id="{EA62675D-FC7F-4587-80ED-56BC52F2A1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6402082" y="4555853"/>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ney bee clipart 4 » Clipart Station">
            <a:extLst>
              <a:ext uri="{FF2B5EF4-FFF2-40B4-BE49-F238E27FC236}">
                <a16:creationId xmlns:a16="http://schemas.microsoft.com/office/drawing/2014/main" id="{B651E7E1-8E91-4EC1-BC91-6CFD48EE0D2C}"/>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5948785" y="1424047"/>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oney bee clipart 4 » Clipart Station">
            <a:extLst>
              <a:ext uri="{FF2B5EF4-FFF2-40B4-BE49-F238E27FC236}">
                <a16:creationId xmlns:a16="http://schemas.microsoft.com/office/drawing/2014/main" id="{44ABDEFD-FFAA-4D37-8583-07632BD0BBA5}"/>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0265895">
            <a:off x="5307474" y="172037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oney bee clipart 4 » Clipart Station">
            <a:extLst>
              <a:ext uri="{FF2B5EF4-FFF2-40B4-BE49-F238E27FC236}">
                <a16:creationId xmlns:a16="http://schemas.microsoft.com/office/drawing/2014/main" id="{3715B90F-E45F-4C1A-9632-A0E799297678}"/>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546625">
            <a:off x="5260318" y="245453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oney bee clipart 4 » Clipart Station">
            <a:extLst>
              <a:ext uri="{FF2B5EF4-FFF2-40B4-BE49-F238E27FC236}">
                <a16:creationId xmlns:a16="http://schemas.microsoft.com/office/drawing/2014/main" id="{6103D0C8-643C-4D98-A1BF-3638B8452A8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7072399">
            <a:off x="4740918" y="197447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oney bee clipart 4 » Clipart Station">
            <a:extLst>
              <a:ext uri="{FF2B5EF4-FFF2-40B4-BE49-F238E27FC236}">
                <a16:creationId xmlns:a16="http://schemas.microsoft.com/office/drawing/2014/main" id="{05390FF0-08AE-45B5-9A71-BE051F5FFFC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308655">
            <a:off x="5139265" y="111848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oney bee clipart 4 » Clipart Station">
            <a:extLst>
              <a:ext uri="{FF2B5EF4-FFF2-40B4-BE49-F238E27FC236}">
                <a16:creationId xmlns:a16="http://schemas.microsoft.com/office/drawing/2014/main" id="{A5E711EE-78B6-4EB6-B01C-A5028F566C64}"/>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0406766" y="474665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oney bee clipart 4 » Clipart Station">
            <a:extLst>
              <a:ext uri="{FF2B5EF4-FFF2-40B4-BE49-F238E27FC236}">
                <a16:creationId xmlns:a16="http://schemas.microsoft.com/office/drawing/2014/main" id="{44270EC7-7A3B-4623-9F92-41D824C1E9E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53780" y="557972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oney bee clipart 4 » Clipart Station">
            <a:extLst>
              <a:ext uri="{FF2B5EF4-FFF2-40B4-BE49-F238E27FC236}">
                <a16:creationId xmlns:a16="http://schemas.microsoft.com/office/drawing/2014/main" id="{9173C81D-BB5C-4A97-90E6-F35BEA16E379}"/>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7645035" y="581065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oney bee clipart 4 » Clipart Station">
            <a:extLst>
              <a:ext uri="{FF2B5EF4-FFF2-40B4-BE49-F238E27FC236}">
                <a16:creationId xmlns:a16="http://schemas.microsoft.com/office/drawing/2014/main" id="{8A0367E4-8B42-4B1A-A5C6-E6B89F857126}"/>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8089122" y="5501063"/>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oney bee clipart 4 » Clipart Station">
            <a:extLst>
              <a:ext uri="{FF2B5EF4-FFF2-40B4-BE49-F238E27FC236}">
                <a16:creationId xmlns:a16="http://schemas.microsoft.com/office/drawing/2014/main" id="{8F3D591B-AAF2-4EFE-AF30-A1246FC3EE8A}"/>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1014252">
            <a:off x="7080589" y="4901930"/>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oney bee clipart 4 » Clipart Station">
            <a:extLst>
              <a:ext uri="{FF2B5EF4-FFF2-40B4-BE49-F238E27FC236}">
                <a16:creationId xmlns:a16="http://schemas.microsoft.com/office/drawing/2014/main" id="{91C0DD33-F01E-4653-A9B1-8CAC42F924E0}"/>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964341" y="2129541"/>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oney bee clipart 4 » Clipart Station">
            <a:extLst>
              <a:ext uri="{FF2B5EF4-FFF2-40B4-BE49-F238E27FC236}">
                <a16:creationId xmlns:a16="http://schemas.microsoft.com/office/drawing/2014/main" id="{3C1E0972-E465-487C-BDEA-6F199B2530F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7684522" y="479232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oney bee clipart 4 » Clipart Station">
            <a:extLst>
              <a:ext uri="{FF2B5EF4-FFF2-40B4-BE49-F238E27FC236}">
                <a16:creationId xmlns:a16="http://schemas.microsoft.com/office/drawing/2014/main" id="{7DE7DC0F-3459-4542-B238-7226C2BD50BF}"/>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63667">
            <a:off x="4408673" y="5385321"/>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oney bee clipart 4 » Clipart Station">
            <a:extLst>
              <a:ext uri="{FF2B5EF4-FFF2-40B4-BE49-F238E27FC236}">
                <a16:creationId xmlns:a16="http://schemas.microsoft.com/office/drawing/2014/main" id="{D7CBCDF4-18CC-42D2-8367-46729E2CD7D4}"/>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1249744">
            <a:off x="3959609" y="511036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oney bee clipart 4 » Clipart Station">
            <a:extLst>
              <a:ext uri="{FF2B5EF4-FFF2-40B4-BE49-F238E27FC236}">
                <a16:creationId xmlns:a16="http://schemas.microsoft.com/office/drawing/2014/main" id="{18F40942-14E4-467E-BDD6-507B9F9D1B18}"/>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4725214" y="492509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oney bee clipart 4 » Clipart Station">
            <a:extLst>
              <a:ext uri="{FF2B5EF4-FFF2-40B4-BE49-F238E27FC236}">
                <a16:creationId xmlns:a16="http://schemas.microsoft.com/office/drawing/2014/main" id="{330E28E1-5DF7-4598-AF4C-A089CA1CB1C8}"/>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96659">
            <a:off x="10655112" y="560157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oney bee clipart 4 » Clipart Station">
            <a:extLst>
              <a:ext uri="{FF2B5EF4-FFF2-40B4-BE49-F238E27FC236}">
                <a16:creationId xmlns:a16="http://schemas.microsoft.com/office/drawing/2014/main" id="{FF377A0C-6EF0-462F-A9E3-04A43B06C05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9957104" y="5439707"/>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oney bee clipart 4 » Clipart Station">
            <a:extLst>
              <a:ext uri="{FF2B5EF4-FFF2-40B4-BE49-F238E27FC236}">
                <a16:creationId xmlns:a16="http://schemas.microsoft.com/office/drawing/2014/main" id="{4A610FBA-CEEE-4E6E-A4B6-2CE1DE8F4190}"/>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7915051">
            <a:off x="4128633" y="583024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oney bee clipart 4 » Clipart Station">
            <a:extLst>
              <a:ext uri="{FF2B5EF4-FFF2-40B4-BE49-F238E27FC236}">
                <a16:creationId xmlns:a16="http://schemas.microsoft.com/office/drawing/2014/main" id="{C039EB90-9F3B-4E81-B22E-480345D56066}"/>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4950766" y="551711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oney bee clipart 4 » Clipart Station">
            <a:extLst>
              <a:ext uri="{FF2B5EF4-FFF2-40B4-BE49-F238E27FC236}">
                <a16:creationId xmlns:a16="http://schemas.microsoft.com/office/drawing/2014/main" id="{FDB4FB1C-E623-45D1-A863-DF387E8870AC}"/>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589534" y="573664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oney bee clipart 4 » Clipart Station">
            <a:extLst>
              <a:ext uri="{FF2B5EF4-FFF2-40B4-BE49-F238E27FC236}">
                <a16:creationId xmlns:a16="http://schemas.microsoft.com/office/drawing/2014/main" id="{E0C2F34C-0863-4460-94C5-E5AA6D4AE15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7369550">
            <a:off x="1137335" y="543377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oney bee clipart 4 » Clipart Station">
            <a:extLst>
              <a:ext uri="{FF2B5EF4-FFF2-40B4-BE49-F238E27FC236}">
                <a16:creationId xmlns:a16="http://schemas.microsoft.com/office/drawing/2014/main" id="{39854125-C1ED-45C8-A39D-1C3D381BD82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7516578" y="5245480"/>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oney bee clipart 4 » Clipart Station">
            <a:extLst>
              <a:ext uri="{FF2B5EF4-FFF2-40B4-BE49-F238E27FC236}">
                <a16:creationId xmlns:a16="http://schemas.microsoft.com/office/drawing/2014/main" id="{545A0FAC-F72C-49B4-A1DC-607269767E9B}"/>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531770" y="484500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a:blip r:embed="rId7"/>
          <a:stretch>
            <a:fillRect/>
          </a:stretch>
        </p:blipFill>
        <p:spPr>
          <a:xfrm>
            <a:off x="8030935" y="4937220"/>
            <a:ext cx="731583" cy="731583"/>
          </a:xfrm>
          <a:prstGeom prst="rect">
            <a:avLst/>
          </a:prstGeom>
        </p:spPr>
      </p:pic>
      <p:pic>
        <p:nvPicPr>
          <p:cNvPr id="3" name="Slika 2"/>
          <p:cNvPicPr>
            <a:picLocks noChangeAspect="1"/>
          </p:cNvPicPr>
          <p:nvPr/>
        </p:nvPicPr>
        <p:blipFill>
          <a:blip r:embed="rId7"/>
          <a:stretch>
            <a:fillRect/>
          </a:stretch>
        </p:blipFill>
        <p:spPr>
          <a:xfrm>
            <a:off x="10946544" y="5126826"/>
            <a:ext cx="731583" cy="731583"/>
          </a:xfrm>
          <a:prstGeom prst="rect">
            <a:avLst/>
          </a:prstGeom>
        </p:spPr>
      </p:pic>
      <p:pic>
        <p:nvPicPr>
          <p:cNvPr id="4" name="Slika 3"/>
          <p:cNvPicPr>
            <a:picLocks noChangeAspect="1"/>
          </p:cNvPicPr>
          <p:nvPr/>
        </p:nvPicPr>
        <p:blipFill>
          <a:blip r:embed="rId7"/>
          <a:stretch>
            <a:fillRect/>
          </a:stretch>
        </p:blipFill>
        <p:spPr>
          <a:xfrm>
            <a:off x="9840103" y="4801780"/>
            <a:ext cx="731583" cy="731583"/>
          </a:xfrm>
          <a:prstGeom prst="rect">
            <a:avLst/>
          </a:prstGeom>
        </p:spPr>
      </p:pic>
      <p:pic>
        <p:nvPicPr>
          <p:cNvPr id="6" name="Slika 5"/>
          <p:cNvPicPr>
            <a:picLocks noChangeAspect="1"/>
          </p:cNvPicPr>
          <p:nvPr/>
        </p:nvPicPr>
        <p:blipFill>
          <a:blip r:embed="rId7"/>
          <a:stretch>
            <a:fillRect/>
          </a:stretch>
        </p:blipFill>
        <p:spPr>
          <a:xfrm>
            <a:off x="10170952" y="5761327"/>
            <a:ext cx="731583" cy="731583"/>
          </a:xfrm>
          <a:prstGeom prst="rect">
            <a:avLst/>
          </a:prstGeom>
        </p:spPr>
      </p:pic>
      <p:pic>
        <p:nvPicPr>
          <p:cNvPr id="13" name="Slika 12"/>
          <p:cNvPicPr>
            <a:picLocks noChangeAspect="1"/>
          </p:cNvPicPr>
          <p:nvPr/>
        </p:nvPicPr>
        <p:blipFill>
          <a:blip r:embed="rId7"/>
          <a:stretch>
            <a:fillRect/>
          </a:stretch>
        </p:blipFill>
        <p:spPr>
          <a:xfrm>
            <a:off x="10850745" y="4671101"/>
            <a:ext cx="731583" cy="731583"/>
          </a:xfrm>
          <a:prstGeom prst="rect">
            <a:avLst/>
          </a:prstGeom>
        </p:spPr>
      </p:pic>
      <p:pic>
        <p:nvPicPr>
          <p:cNvPr id="14" name="Slika 13"/>
          <p:cNvPicPr>
            <a:picLocks noChangeAspect="1"/>
          </p:cNvPicPr>
          <p:nvPr/>
        </p:nvPicPr>
        <p:blipFill>
          <a:blip r:embed="rId7"/>
          <a:stretch>
            <a:fillRect/>
          </a:stretch>
        </p:blipFill>
        <p:spPr>
          <a:xfrm>
            <a:off x="10389154" y="5146206"/>
            <a:ext cx="731583" cy="731583"/>
          </a:xfrm>
          <a:prstGeom prst="rect">
            <a:avLst/>
          </a:prstGeom>
        </p:spPr>
      </p:pic>
      <p:pic>
        <p:nvPicPr>
          <p:cNvPr id="15" name="Slika 14"/>
          <p:cNvPicPr>
            <a:picLocks noChangeAspect="1"/>
          </p:cNvPicPr>
          <p:nvPr/>
        </p:nvPicPr>
        <p:blipFill>
          <a:blip r:embed="rId7"/>
          <a:stretch>
            <a:fillRect/>
          </a:stretch>
        </p:blipFill>
        <p:spPr>
          <a:xfrm>
            <a:off x="1734934" y="5188240"/>
            <a:ext cx="731583" cy="731583"/>
          </a:xfrm>
          <a:prstGeom prst="rect">
            <a:avLst/>
          </a:prstGeom>
        </p:spPr>
      </p:pic>
    </p:spTree>
    <p:extLst>
      <p:ext uri="{BB962C8B-B14F-4D97-AF65-F5344CB8AC3E}">
        <p14:creationId xmlns:p14="http://schemas.microsoft.com/office/powerpoint/2010/main" val="334641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0CC2FA-DF96-4649-86B8-E5F05EAFAE48}"/>
              </a:ext>
            </a:extLst>
          </p:cNvPr>
          <p:cNvSpPr>
            <a:spLocks noGrp="1"/>
          </p:cNvSpPr>
          <p:nvPr>
            <p:ph type="title"/>
          </p:nvPr>
        </p:nvSpPr>
        <p:spPr>
          <a:xfrm>
            <a:off x="463639" y="2387108"/>
            <a:ext cx="11402096" cy="1325563"/>
          </a:xfrm>
        </p:spPr>
        <p:txBody>
          <a:bodyPr>
            <a:normAutofit fontScale="90000"/>
          </a:bodyPr>
          <a:lstStyle/>
          <a:p>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BRAVO! USPELO TI JE REŠITI VSE NALOGE.</a:t>
            </a: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PREBERI REŠITEV.</a:t>
            </a: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sz="3600" dirty="0"/>
              <a:t>BESEDO </a:t>
            </a:r>
            <a:r>
              <a:rPr lang="sl-SI" sz="3600" dirty="0" smtClean="0"/>
              <a:t>MI LAHKO POŠLJEŠ NA ELEKTRONSKI NASLOV. </a:t>
            </a:r>
            <a:endParaRPr lang="sl-SI" dirty="0">
              <a:latin typeface="Arial" panose="020B0604020202020204" pitchFamily="34" charset="0"/>
              <a:cs typeface="Arial" panose="020B0604020202020204" pitchFamily="34" charset="0"/>
            </a:endParaRPr>
          </a:p>
        </p:txBody>
      </p:sp>
      <p:pic>
        <p:nvPicPr>
          <p:cNvPr id="2052" name="Picture 4" descr="https://lh3.googleusercontent.com/2oZAC1Y-s4VnhFqzaLKKXp4wtaLHXSpP7Hr1J9LpKVexVhG0-tBQnsV2RNn0n09x95AzSsWjB4kjaZBS3mxYBV0GtwwgLJzB5VDZDnQFG19Cevz1p7JNtk50hedLdpEUtjXKZzk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891" y="2187020"/>
            <a:ext cx="2756532" cy="280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3284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350</Words>
  <Application>Microsoft Office PowerPoint</Application>
  <PresentationFormat>Širokozaslonsko</PresentationFormat>
  <Paragraphs>25</Paragraphs>
  <Slides>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Calibri</vt:lpstr>
      <vt:lpstr>Calibri Light</vt:lpstr>
      <vt:lpstr>Officeova tema</vt:lpstr>
      <vt:lpstr>   RAZMIGAJMO MOŽGANČKE    REŠI NALOGE. ČE POTREBUJEŠ POMOČ PRI BRANJU, POPROSI STARŠE.  ŠE NASVET… PRED REŠEVANJEM SI PRIPRAVI ŠE          IN          , KAMOR  BOŠ ZAPISAL/A ČRKO PRAVILNE TRDITVE. IZ TEH ČRK BOŠ NA KONCU DOBIL/A NOVO BESEDO.  VESELO NA DELO.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BRAVO! USPELO TI JE REŠITI VSE NALOGE.     PREBERI REŠITEV.  BESEDO MI LAHKO POŠLJEŠ NA ELEKTRONSKI NASLOV.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POZDRAVLJEN BISTROGLAVEC  SI PRIPRAVLJEN ZA KVIZ?  PA ZAČNIMO. PREBERI NALOGO (ČE NE GRE PROSI STARŠE, DA TI POMAGAJO).  ČRKO PRAVILNE TRDITVE SI NAPIŠI NA LIST. IZPISANE ČRKE TI BODO DALE NOVO BESEDO. BESEDO POŠLJI UČITELJICI S PRIPISOM „REŠITEV KVIZA JE ___________“</dc:title>
  <dc:creator>zlatka</dc:creator>
  <cp:lastModifiedBy>OSTP Polona ZP</cp:lastModifiedBy>
  <cp:revision>25</cp:revision>
  <dcterms:created xsi:type="dcterms:W3CDTF">2020-04-04T16:10:19Z</dcterms:created>
  <dcterms:modified xsi:type="dcterms:W3CDTF">2020-04-08T07:10:28Z</dcterms:modified>
</cp:coreProperties>
</file>