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Libre Baskerville" panose="020B0604020202020204" charset="0"/>
      <p:regular r:id="rId19"/>
      <p:bold r:id="rId20"/>
      <p: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+wuTNzsg6VBAECBUKKTGlnh7i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317e34b2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8317e34b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7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ska slika z napisom">
  <p:cSld name="Panoramska slika z napis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 in napis">
  <p:cSld name="Naslov in napi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7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t z napisom">
  <p:cSld name="Citat z napiso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8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8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93" name="Google Shape;93;p2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l-SI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sl-SI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rtica z imenom">
  <p:cSld name="Kartica z imenom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9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tolpec">
  <p:cSld name="3 Stolpe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olpec s tremi slikami">
  <p:cSld name="Stolpec s tremi slikami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31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1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1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3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vpični naslov in besedil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3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lava odseka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0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 descr="C2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a.trajkovski@ostpavcka.s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qWqsTcYe88181kZj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HD7Vfx-J7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20100" y="2301402"/>
            <a:ext cx="10200300" cy="15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lang="sl-SI" sz="6600">
                <a:latin typeface="Arial"/>
                <a:ea typeface="Arial"/>
                <a:cs typeface="Arial"/>
                <a:sym typeface="Arial"/>
              </a:rPr>
              <a:t>EKO BRALNA ZNAČKA</a:t>
            </a:r>
            <a:endParaRPr sz="6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5790" y="3884885"/>
            <a:ext cx="8446210" cy="310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 rotWithShape="1">
          <a:blip r:embed="rId4">
            <a:alphaModFix/>
          </a:blip>
          <a:srcRect b="6288"/>
          <a:stretch/>
        </p:blipFill>
        <p:spPr>
          <a:xfrm>
            <a:off x="9396248" y="99555"/>
            <a:ext cx="2719881" cy="270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PAPIR</a:t>
            </a:r>
            <a:endParaRPr/>
          </a:p>
        </p:txBody>
      </p:sp>
      <p:sp>
        <p:nvSpPr>
          <p:cNvPr id="205" name="Google Shape;205;p9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b="1"/>
              <a:t>Kaj sodi v zabojnik za papir?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i="1"/>
              <a:t>Časopis, reklame, zvezki, knjige, karton,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i="1"/>
              <a:t>    odpadna embalaža iz papirja, lepenke in 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i="1"/>
              <a:t>    kartona.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sl-SI" b="1">
                <a:solidFill>
                  <a:schemeClr val="accent6"/>
                </a:solidFill>
              </a:rPr>
              <a:t>Proizvodnja recikliranega papirja zmanjša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>
                <a:solidFill>
                  <a:schemeClr val="accent6"/>
                </a:solidFill>
              </a:rPr>
              <a:t>   onesnaževanje zraka do 95%.</a:t>
            </a:r>
            <a:endParaRPr b="1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sl-SI" b="1">
                <a:solidFill>
                  <a:schemeClr val="accent6"/>
                </a:solidFill>
              </a:rPr>
              <a:t>Iz odpadnega papirja naredijo nov papir.</a:t>
            </a:r>
            <a:endParaRPr b="1">
              <a:solidFill>
                <a:schemeClr val="accent6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•"/>
            </a:pPr>
            <a:r>
              <a:rPr lang="sl-SI" b="1">
                <a:solidFill>
                  <a:schemeClr val="accent6"/>
                </a:solidFill>
              </a:rPr>
              <a:t>1 tona recikliranega papirja reši 17 majhnih 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>
                <a:solidFill>
                  <a:schemeClr val="accent6"/>
                </a:solidFill>
              </a:rPr>
              <a:t>    ali dve veliki drevesi.</a:t>
            </a:r>
            <a:endParaRPr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900" y="2194560"/>
            <a:ext cx="4410075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STEKLO</a:t>
            </a:r>
            <a:endParaRPr/>
          </a:p>
        </p:txBody>
      </p:sp>
      <p:sp>
        <p:nvSpPr>
          <p:cNvPr id="212" name="Google Shape;212;p10"/>
          <p:cNvSpPr txBox="1">
            <a:spLocks noGrp="1"/>
          </p:cNvSpPr>
          <p:nvPr>
            <p:ph type="body" idx="1"/>
          </p:nvPr>
        </p:nvSpPr>
        <p:spPr>
          <a:xfrm>
            <a:off x="651641" y="1776248"/>
            <a:ext cx="10854559" cy="444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b="1"/>
              <a:t>Kaj sodi v zabojnik za steklo?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i="1"/>
              <a:t>Steklenice, kozarci za konzerviranje in druga steklena embalaža.</a:t>
            </a:r>
            <a:endParaRPr i="1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sl-SI" b="1">
                <a:solidFill>
                  <a:srgbClr val="38761D"/>
                </a:solidFill>
              </a:rPr>
              <a:t>Odpadno steklo sortirajo, umijejo, zdrobijo, segrejejo in ponovno vlijejo v kalupe in tako nastane nova steklenica.</a:t>
            </a:r>
            <a:endParaRPr b="1">
              <a:solidFill>
                <a:srgbClr val="38761D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8761D"/>
              </a:buClr>
              <a:buSzPts val="2200"/>
              <a:buChar char="•"/>
            </a:pPr>
            <a:r>
              <a:rPr lang="sl-SI" b="1">
                <a:solidFill>
                  <a:srgbClr val="38761D"/>
                </a:solidFill>
              </a:rPr>
              <a:t>Steklenico lahko recikliramo neštetokrat, ker se pri 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>
                <a:solidFill>
                  <a:srgbClr val="38761D"/>
                </a:solidFill>
              </a:rPr>
              <a:t>   reciklaži surovina ne poškoduje in njena </a:t>
            </a:r>
            <a:endParaRPr b="1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>
                <a:solidFill>
                  <a:srgbClr val="38761D"/>
                </a:solidFill>
              </a:rPr>
              <a:t>   količina ne zmanjša.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7051" y="3320612"/>
            <a:ext cx="266700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9012" y="4159961"/>
            <a:ext cx="2698039" cy="269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>
            <a:spLocks noGrp="1"/>
          </p:cNvSpPr>
          <p:nvPr>
            <p:ph type="title"/>
          </p:nvPr>
        </p:nvSpPr>
        <p:spPr>
          <a:xfrm>
            <a:off x="2895600" y="351050"/>
            <a:ext cx="8610600" cy="13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EMBALAŽA</a:t>
            </a:r>
            <a:endParaRPr/>
          </a:p>
        </p:txBody>
      </p:sp>
      <p:sp>
        <p:nvSpPr>
          <p:cNvPr id="220" name="Google Shape;220;p11"/>
          <p:cNvSpPr txBox="1">
            <a:spLocks noGrp="1"/>
          </p:cNvSpPr>
          <p:nvPr>
            <p:ph type="body" idx="1"/>
          </p:nvPr>
        </p:nvSpPr>
        <p:spPr>
          <a:xfrm>
            <a:off x="538429" y="1472044"/>
            <a:ext cx="10917600" cy="4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sl-SI" sz="2035" b="1"/>
              <a:t>Kaj sodi v zabojnik za embalažo?</a:t>
            </a:r>
            <a:endParaRPr b="1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Char char="•"/>
            </a:pPr>
            <a:r>
              <a:rPr lang="sl-SI" sz="2035" i="1"/>
              <a:t>Plastenke, stiropor, plastična embalaža, pločevinke, očiščene konzerve, embalaža mleka (tetrapak), plastični lončki …</a:t>
            </a:r>
            <a:endParaRPr i="1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4125"/>
              </a:buClr>
              <a:buSzPts val="2035"/>
              <a:buChar char="•"/>
            </a:pPr>
            <a:r>
              <a:rPr lang="sl-SI" sz="2035" b="1">
                <a:solidFill>
                  <a:srgbClr val="CC4125"/>
                </a:solidFill>
              </a:rPr>
              <a:t>Plastenke, ki so primerne za reciklažo zmeljejo, operejo in segrejejo. Nastane granulat, ki ga uporabljajo za izdelavo novih plastenk, cevi, avtomobilskih delov, igral v parku, spalnih vreč, nahrbtnikov, dežnikov, oblačil iz flisa in podobno.</a:t>
            </a:r>
            <a:endParaRPr b="1">
              <a:solidFill>
                <a:srgbClr val="CC4125"/>
              </a:solidFill>
            </a:endParaRPr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CC4125"/>
              </a:buClr>
              <a:buSzPts val="2035"/>
              <a:buChar char="•"/>
            </a:pPr>
            <a:r>
              <a:rPr lang="sl-SI" sz="2035" b="1">
                <a:solidFill>
                  <a:srgbClr val="CC4125"/>
                </a:solidFill>
              </a:rPr>
              <a:t>Tetrapak je posebna embalaža, ki je narejena iz </a:t>
            </a:r>
            <a:endParaRPr b="1">
              <a:solidFill>
                <a:srgbClr val="CC412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sl-SI" sz="2035" b="1">
                <a:solidFill>
                  <a:srgbClr val="CC4125"/>
                </a:solidFill>
              </a:rPr>
              <a:t>   kartona, plastike in aluminija. Iz recikliranih tetrapakov</a:t>
            </a:r>
            <a:endParaRPr b="1">
              <a:solidFill>
                <a:srgbClr val="CC412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sl-SI" sz="2035" b="1">
                <a:solidFill>
                  <a:srgbClr val="CC4125"/>
                </a:solidFill>
              </a:rPr>
              <a:t>   dobijo največ papirja, ki ga nato uporabijo za izdelavo</a:t>
            </a:r>
            <a:endParaRPr b="1">
              <a:solidFill>
                <a:srgbClr val="CC412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sl-SI" sz="2035" b="1">
                <a:solidFill>
                  <a:srgbClr val="CC4125"/>
                </a:solidFill>
              </a:rPr>
              <a:t>   embalaž za jajca, papirnate vrečke, WC-papir in </a:t>
            </a:r>
            <a:endParaRPr b="1">
              <a:solidFill>
                <a:srgbClr val="CC412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sl-SI" sz="2035" b="1">
                <a:solidFill>
                  <a:srgbClr val="CC4125"/>
                </a:solidFill>
              </a:rPr>
              <a:t>   podobno. Plastiko in aluminij predelajo in ju spet </a:t>
            </a:r>
            <a:endParaRPr b="1">
              <a:solidFill>
                <a:srgbClr val="CC412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sl-SI" sz="2035" b="1">
                <a:solidFill>
                  <a:srgbClr val="CC4125"/>
                </a:solidFill>
              </a:rPr>
              <a:t>   uporabijo kot surovino.</a:t>
            </a:r>
            <a:endParaRPr b="1">
              <a:solidFill>
                <a:srgbClr val="CC4125"/>
              </a:solidFill>
            </a:endParaRPr>
          </a:p>
        </p:txBody>
      </p:sp>
      <p:pic>
        <p:nvPicPr>
          <p:cNvPr id="221" name="Google Shape;22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3149" y="3824041"/>
            <a:ext cx="3530984" cy="3515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BIOLOŠKI ODPADKI</a:t>
            </a:r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b="1"/>
              <a:t>Kaj sodi v zabojnik za biološke odpadke ali na kompost?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 i="1"/>
              <a:t>Kuhinjski odpadki, trava, listje, jajčne lupine, kavna usedlina …</a:t>
            </a:r>
            <a:endParaRPr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61C00"/>
              </a:buClr>
              <a:buSzPts val="2200"/>
              <a:buChar char="•"/>
            </a:pPr>
            <a:r>
              <a:rPr lang="sl-SI" b="1">
                <a:solidFill>
                  <a:srgbClr val="A61C00"/>
                </a:solidFill>
              </a:rPr>
              <a:t>Kaj nastane iz bioloških odpadkov? </a:t>
            </a:r>
            <a:endParaRPr b="1">
              <a:solidFill>
                <a:srgbClr val="A61C0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621" y="3676650"/>
            <a:ext cx="4077029" cy="326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95086" y="2570567"/>
            <a:ext cx="2896914" cy="428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9650" y="3878316"/>
            <a:ext cx="4460603" cy="297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SPREMENI NAVADE, SPREMENI SVET</a:t>
            </a:r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Ljudje moramo spoznati, da je prihodnost sveta odvisna od ravnanja vsakega izmed nas. </a:t>
            </a:r>
            <a:r>
              <a:rPr lang="sl-SI" sz="2400" b="1">
                <a:solidFill>
                  <a:srgbClr val="1155CC"/>
                </a:solidFill>
              </a:rPr>
              <a:t>Razmislimo, kaj lahko dobrega naredimo za naš skupni dom, za sočloveka in tudi zase</a:t>
            </a:r>
            <a:r>
              <a:rPr lang="sl-SI" sz="2400"/>
              <a:t>. Postanimo odgovorni potrošniki!</a:t>
            </a:r>
            <a:endParaRPr sz="2400"/>
          </a:p>
          <a:p>
            <a:pPr marL="228600" lvl="0" indent="-76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 b="1"/>
              <a:t>Ste že ugotovili kdo je odgovoren za naravo?</a:t>
            </a: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Čisto vsi!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 b="1"/>
              <a:t>In kaj lahko naredimo, da jo varujemo?</a:t>
            </a:r>
            <a:endParaRPr sz="2400" b="1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2895600" y="245275"/>
            <a:ext cx="8610600" cy="13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KAJ LAHKO NAREDIŠ ZA OKOLJE?</a:t>
            </a:r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body" idx="1"/>
          </p:nvPr>
        </p:nvSpPr>
        <p:spPr>
          <a:xfrm>
            <a:off x="664475" y="1411250"/>
            <a:ext cx="10841700" cy="48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/>
              <a:t>1. ZMANJŠAJ</a:t>
            </a:r>
            <a:endParaRPr b="1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/>
              <a:t>Največ, kar lahko storimo za zmanjševanje količine odpadkov je, da kupujemo manj. V trgovino pojdi z vrečko iz blaga namesto plastične. Kupuj nepakirano sadje in zelenjavo, da se izogneš embalaži. Kupuj sezonsko in lokalno pridelano hrano.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/>
              <a:t>2. PONOVNO UPORABI</a:t>
            </a:r>
            <a:endParaRPr b="1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/>
              <a:t>Drugi najboljši način je, da stvari ne uporabiš le enkrat, ampak večkrat. Poskusi najti nove načine uporabe za vse predmete.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sl-SI" b="1"/>
              <a:t>3. RECIKLIRAJ</a:t>
            </a:r>
            <a:endParaRPr b="1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sl-SI"/>
              <a:t>Sicer pa čim več recikliraj. Plastiko je še posebej težko reciklirati, zato jo raje zamenjaj za ekološke materiale – na primer tako, da namesto plastične vrečke, ki se ne da reciklirati, uporabiš papirnato (ki se da reciklirati).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317e34b2a_0_5"/>
          <p:cNvSpPr txBox="1">
            <a:spLocks noGrp="1"/>
          </p:cNvSpPr>
          <p:nvPr>
            <p:ph type="title"/>
          </p:nvPr>
        </p:nvSpPr>
        <p:spPr>
          <a:xfrm>
            <a:off x="2895600" y="245275"/>
            <a:ext cx="51285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IZZIV</a:t>
            </a:r>
            <a:endParaRPr/>
          </a:p>
        </p:txBody>
      </p:sp>
      <p:sp>
        <p:nvSpPr>
          <p:cNvPr id="248" name="Google Shape;248;g8317e34b2a_0_5"/>
          <p:cNvSpPr txBox="1">
            <a:spLocks noGrp="1"/>
          </p:cNvSpPr>
          <p:nvPr>
            <p:ph type="body" idx="1"/>
          </p:nvPr>
        </p:nvSpPr>
        <p:spPr>
          <a:xfrm>
            <a:off x="685800" y="1072675"/>
            <a:ext cx="108204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Dragi učenec, draga učenka,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ekologija je pomembna. Če si ob branju, tudi sam/a začela razmišljati o tem, kako pomembna je narava in naša skrb zanjo, predlagam, da sprejmeš </a:t>
            </a:r>
            <a:r>
              <a:rPr lang="sl-SI" b="1"/>
              <a:t>eko izziv</a:t>
            </a:r>
            <a:r>
              <a:rPr lang="sl-SI"/>
              <a:t> in sodeluješ! Razmisli, kako bi še lahko zmanjšali odpadke, kaj bi še lahko naredili dobrega za okolje? Svojo </a:t>
            </a:r>
            <a:r>
              <a:rPr lang="sl-SI" b="1"/>
              <a:t>idejo uresniči </a:t>
            </a:r>
            <a:r>
              <a:rPr lang="sl-SI"/>
              <a:t>in </a:t>
            </a:r>
            <a:r>
              <a:rPr lang="sl-SI" b="1"/>
              <a:t>pošlji fotografijo</a:t>
            </a:r>
            <a:r>
              <a:rPr lang="sl-SI"/>
              <a:t>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na naslov: </a:t>
            </a:r>
            <a:r>
              <a:rPr lang="sl-SI" u="sng">
                <a:solidFill>
                  <a:schemeClr val="hlink"/>
                </a:solidFill>
                <a:hlinkClick r:id="rId3"/>
              </a:rPr>
              <a:t>natasa.trajkovski@ostpavcka.si</a:t>
            </a:r>
            <a:r>
              <a:rPr lang="sl-SI"/>
              <a:t>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Pri tem pazi, da na fotografiji ne bo nobene osebe.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Najboljše fotografije bodo </a:t>
            </a:r>
            <a:r>
              <a:rPr lang="sl-SI" b="1">
                <a:solidFill>
                  <a:schemeClr val="accent3"/>
                </a:solidFill>
              </a:rPr>
              <a:t>nagrajene in objavljene</a:t>
            </a:r>
            <a:r>
              <a:rPr lang="sl-SI"/>
              <a:t> 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/>
              <a:t>na spletni strani šole ob</a:t>
            </a:r>
            <a:r>
              <a:rPr lang="sl-SI" b="1"/>
              <a:t> svetovnem dnevu Zemlje</a:t>
            </a:r>
            <a:r>
              <a:rPr lang="sl-SI"/>
              <a:t>.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249" name="Google Shape;249;g8317e34b2a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4500" y="4219563"/>
            <a:ext cx="1733550" cy="2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8317e34b2a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1063" y="4495800"/>
            <a:ext cx="193357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g8317e34b2a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0838" y="5581650"/>
            <a:ext cx="3571875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90108" y="572655"/>
            <a:ext cx="7516091" cy="14847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Učenke in učenci, lepo pozdravljeni!</a:t>
            </a:r>
            <a:br>
              <a:rPr 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 uro bomo namenili </a:t>
            </a:r>
            <a: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EKO bralni znački. </a:t>
            </a:r>
            <a:br>
              <a:rPr lang="sl-S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Naloge za vas je pripravila knjižničarka ga. 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ataša Trajkovski.</a:t>
            </a:r>
            <a: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85799" y="2222269"/>
            <a:ext cx="10820400" cy="40241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l-SI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Tvoja naloga: </a:t>
            </a:r>
          </a:p>
          <a:p>
            <a:pPr marL="114300" indent="0">
              <a:buNone/>
            </a:pPr>
            <a:endParaRPr lang="sl-SI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Natančno 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preberi vsebino </a:t>
            </a:r>
            <a:r>
              <a:rPr lang="sl-SI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naredi vse, kar je potrebno.</a:t>
            </a:r>
          </a:p>
          <a:p>
            <a:pPr marL="114300" indent="0">
              <a:buNone/>
            </a:pP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Nato 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reši spletni kviz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na povezavi: </a:t>
            </a:r>
            <a:r>
              <a:rPr lang="sl-SI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https://forms.gle/qWqsTcYe88181kZj8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sl-S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 se loti resno. Naj ti povem, da bom tvoje odgovore lahko prebrala v urejevalniku. Torej, brez heca! 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Veselo na delo!</a:t>
            </a:r>
          </a:p>
          <a:p>
            <a:pPr marL="114300" indent="0">
              <a:buNone/>
            </a:pPr>
            <a:r>
              <a:rPr lang="sl-S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učiteljica </a:t>
            </a:r>
            <a:r>
              <a:rPr lang="sl-S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ojca</a:t>
            </a:r>
          </a:p>
        </p:txBody>
      </p:sp>
      <p:sp>
        <p:nvSpPr>
          <p:cNvPr id="4" name="Smeško 3"/>
          <p:cNvSpPr/>
          <p:nvPr/>
        </p:nvSpPr>
        <p:spPr>
          <a:xfrm>
            <a:off x="7591135" y="5264727"/>
            <a:ext cx="794327" cy="655782"/>
          </a:xfrm>
          <a:prstGeom prst="smileyFace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0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2895600" y="363575"/>
            <a:ext cx="86106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 sz="6000" b="1"/>
              <a:t>DAN ZEMLJE</a:t>
            </a:r>
            <a:endParaRPr sz="6000" b="1"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62152" y="1744717"/>
            <a:ext cx="10844048" cy="447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000"/>
              <a:buChar char="•"/>
            </a:pPr>
            <a:r>
              <a:rPr lang="sl-SI" sz="3000" b="1">
                <a:solidFill>
                  <a:srgbClr val="00B050"/>
                </a:solidFill>
              </a:rPr>
              <a:t>22. aprila je svetovni dan Zemlje</a:t>
            </a:r>
            <a:r>
              <a:rPr lang="sl-SI" sz="3000"/>
              <a:t>, ki je namenjen ozaveščanju ljudi o varovanju okolja.</a:t>
            </a: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Char char="•"/>
            </a:pPr>
            <a:r>
              <a:rPr lang="sl-SI" sz="3000"/>
              <a:t>Planet Zemlja je naš dom, ki nas hrani in varuje. Rastline, gozdovi, oceani, reke – vse to je zaradi našega ravnanja vse bolj ogroženo.</a:t>
            </a: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entury Gothic"/>
              <a:buChar char="•"/>
            </a:pPr>
            <a:r>
              <a:rPr lang="sl-SI" sz="3000" b="1">
                <a:solidFill>
                  <a:srgbClr val="FF0000"/>
                </a:solidFill>
              </a:rPr>
              <a:t>Kdo je odgovoren za naravo?</a:t>
            </a:r>
            <a:endParaRPr sz="3000" b="1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solidFill>
                <a:srgbClr val="FF0000"/>
              </a:solidFill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>
              <a:solidFill>
                <a:srgbClr val="FF0000"/>
              </a:solidFill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3138" y="3749059"/>
            <a:ext cx="4558862" cy="303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 b="14411"/>
          <a:stretch/>
        </p:blipFill>
        <p:spPr>
          <a:xfrm>
            <a:off x="1175400" y="4697877"/>
            <a:ext cx="3754850" cy="20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2895600" y="451350"/>
            <a:ext cx="86106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 b="1"/>
              <a:t>SMO SKRBNI GOSPODARJI?</a:t>
            </a:r>
            <a:endParaRPr b="1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639400" y="1554650"/>
            <a:ext cx="10866900" cy="46641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Ljudje zaradi intenzivnega kmetovanja, gradnje, sežiganja fosilnih goriv, onesnaževanja, pretiranega izkoriščanja gozdov, rudnin, oceanov, rek in jezer uničujemo naravno okolje.</a:t>
            </a:r>
            <a:endParaRPr sz="2400"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Zemlji jemljemo naravna bogastva, vračamo ji pa odpadke, izpušne pline in strupene kemikalije. </a:t>
            </a:r>
            <a:endParaRPr sz="2400"/>
          </a:p>
          <a:p>
            <a:pPr marL="2286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l-SI" b="1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Zaradi onesnaževanja okolja izumirajo </a:t>
            </a:r>
            <a:endParaRPr b="1">
              <a:solidFill>
                <a:schemeClr val="accen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286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l-SI" b="1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rastlinske in živalske vrste</a:t>
            </a:r>
            <a:r>
              <a:rPr lang="sl-SI" b="1">
                <a:solidFill>
                  <a:schemeClr val="accent1"/>
                </a:solidFill>
              </a:rPr>
              <a:t>.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0300" y="4008125"/>
            <a:ext cx="4561700" cy="27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>
            <a:spLocks noGrp="1"/>
          </p:cNvSpPr>
          <p:nvPr>
            <p:ph type="body" idx="1"/>
          </p:nvPr>
        </p:nvSpPr>
        <p:spPr>
          <a:xfrm>
            <a:off x="685800" y="1235725"/>
            <a:ext cx="10820400" cy="49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Onesnaževanje s toplogrednimi plini povzroča </a:t>
            </a:r>
            <a:r>
              <a:rPr lang="sl-SI" sz="2400" b="1">
                <a:solidFill>
                  <a:srgbClr val="38761D"/>
                </a:solidFill>
              </a:rPr>
              <a:t>podnebne spremembe</a:t>
            </a:r>
            <a:r>
              <a:rPr lang="sl-SI" sz="2400"/>
              <a:t>. Izginjajo čista voda, svež zrak in zdrava hrana. Znanstveniki opozarjajo, da moramo ukrepati takoj, če želimo rešiti Zemljo in s tem sebe.</a:t>
            </a:r>
            <a:endParaRPr sz="24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67" name="Google Shape;1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2200" y="3600200"/>
            <a:ext cx="5248050" cy="3119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725" y="3600200"/>
            <a:ext cx="4791980" cy="31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 b="1">
                <a:solidFill>
                  <a:srgbClr val="9900FF"/>
                </a:solidFill>
              </a:rPr>
              <a:t>POTROŠNIŠTVO IN ODPADKI</a:t>
            </a:r>
            <a:endParaRPr b="1">
              <a:solidFill>
                <a:srgbClr val="9900FF"/>
              </a:solidFill>
            </a:endParaRPr>
          </a:p>
        </p:txBody>
      </p:sp>
      <p:sp>
        <p:nvSpPr>
          <p:cNvPr id="174" name="Google Shape;174;p5"/>
          <p:cNvSpPr txBox="1">
            <a:spLocks noGrp="1"/>
          </p:cNvSpPr>
          <p:nvPr>
            <p:ph type="body" idx="1"/>
          </p:nvPr>
        </p:nvSpPr>
        <p:spPr>
          <a:xfrm>
            <a:off x="576725" y="1717625"/>
            <a:ext cx="10929600" cy="4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Vsako leto odvržemo </a:t>
            </a:r>
            <a:r>
              <a:rPr lang="sl-SI" sz="2400">
                <a:solidFill>
                  <a:schemeClr val="accent4"/>
                </a:solidFill>
              </a:rPr>
              <a:t>toliko smeti</a:t>
            </a:r>
            <a:r>
              <a:rPr lang="sl-SI" sz="2400"/>
              <a:t>, da bi lahko napolnili konvoj tovornjakov, </a:t>
            </a:r>
            <a:r>
              <a:rPr lang="sl-SI" sz="2400" b="1">
                <a:solidFill>
                  <a:schemeClr val="accent3"/>
                </a:solidFill>
              </a:rPr>
              <a:t>24 krat daljši od obsega Zemlje</a:t>
            </a:r>
            <a:r>
              <a:rPr lang="sl-SI" sz="2400"/>
              <a:t>.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Odpadki za živali po vsem svetu pomenijo težave. Hišne in divje živali se lahko zapletejo v plastične odpadke ali pa jih pomotoma pojedo. V največji nevarnosti so morske živali.</a:t>
            </a:r>
            <a:endParaRPr sz="24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7561" y="3762675"/>
            <a:ext cx="5527364" cy="30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075" y="3762675"/>
            <a:ext cx="4651425" cy="30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>
            <a:spLocks noGrp="1"/>
          </p:cNvSpPr>
          <p:nvPr>
            <p:ph type="body" idx="2"/>
          </p:nvPr>
        </p:nvSpPr>
        <p:spPr>
          <a:xfrm>
            <a:off x="288350" y="2407200"/>
            <a:ext cx="8400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sl-SI" sz="3000" b="1"/>
              <a:t>Vsak dan</a:t>
            </a:r>
            <a:r>
              <a:rPr lang="sl-SI" sz="3000"/>
              <a:t> odvržemo okoli </a:t>
            </a:r>
            <a:r>
              <a:rPr lang="sl-SI" sz="3000" b="1"/>
              <a:t>68 milijonov ton</a:t>
            </a:r>
            <a:r>
              <a:rPr lang="sl-SI" sz="3000"/>
              <a:t> </a:t>
            </a:r>
            <a:r>
              <a:rPr lang="sl-SI" sz="3000" b="1"/>
              <a:t>odpadkov</a:t>
            </a:r>
            <a:r>
              <a:rPr lang="sl-SI" sz="3000"/>
              <a:t>.</a:t>
            </a: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sl-SI" sz="3000"/>
              <a:t>Povprečen človek v življenju ustvari 33 ton gospodinjskih odpadkov.</a:t>
            </a:r>
            <a:endParaRPr sz="3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sl-SI" sz="3000"/>
              <a:t>Evropejci vsak dan zavržemo za 16 olimpijskih bazenov hrane.</a:t>
            </a:r>
            <a:endParaRPr sz="30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0100" y="4138325"/>
            <a:ext cx="3842050" cy="25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749" y="152400"/>
            <a:ext cx="4787625" cy="26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1375" y="-72650"/>
            <a:ext cx="4149450" cy="310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RECIKLIRANJE ODPADKOV</a:t>
            </a:r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Okoljski strokovnjaki pravijo, da bi bilo treba odpadke, ki jih v gospodinjstvu ne moremo ponovno uporabiti, </a:t>
            </a:r>
            <a:r>
              <a:rPr lang="sl-SI" sz="2400" b="1"/>
              <a:t>reciklirati</a:t>
            </a:r>
            <a:r>
              <a:rPr lang="sl-SI" sz="2400"/>
              <a:t>. To pomeni, da iz materialov naredimo nove predmete. </a:t>
            </a:r>
            <a:endParaRPr sz="2400"/>
          </a:p>
          <a:p>
            <a:pPr marL="2286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Vseh odpadkov pa ni mogoče reciklirati!</a:t>
            </a:r>
            <a:endParaRPr sz="24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l-SI" sz="2400"/>
              <a:t>Oglej si kratek videoposnetek.</a:t>
            </a:r>
            <a:endParaRPr sz="24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91" name="Google Shape;191;p7" descr="V Evropski uniji vsako leto ustvarimo 25 milijonov ton plastičnih odpadkov, ponovno jih uporabimo manj kot tretjino. Ta podatek bi nas moral skrbeti, saj s tem škodimo okolju, pa tudi sebi. Evropska unija se je zato odločila, da si bo prizadevala za zmanjšanje količine plastičnih odpadkov.&#10;&#10;Infodrom je informativna oddaja za otroke, ki je na sporedu ob petkih ob 18.00 na prvem programu TV Slovenija." title="Infodrom: Planet plastik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3550" y="4126800"/>
            <a:ext cx="2519680" cy="188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963941"/>
            <a:ext cx="5717628" cy="271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>
            <a:spLocks noGrp="1"/>
          </p:cNvSpPr>
          <p:nvPr>
            <p:ph type="title"/>
          </p:nvPr>
        </p:nvSpPr>
        <p:spPr>
          <a:xfrm>
            <a:off x="2895600" y="764378"/>
            <a:ext cx="8610600" cy="29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sl-SI"/>
              <a:t>KATERI ODPADKI SO PRIMERNI ZA RECIKLIRANJE?</a:t>
            </a:r>
            <a:endParaRPr/>
          </a:p>
        </p:txBody>
      </p:sp>
      <p:sp>
        <p:nvSpPr>
          <p:cNvPr id="198" name="Google Shape;198;p8"/>
          <p:cNvSpPr txBox="1">
            <a:spLocks noGrp="1"/>
          </p:cNvSpPr>
          <p:nvPr>
            <p:ph type="body" idx="1"/>
          </p:nvPr>
        </p:nvSpPr>
        <p:spPr>
          <a:xfrm>
            <a:off x="609600" y="1860332"/>
            <a:ext cx="10896600" cy="435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72" y="3983421"/>
            <a:ext cx="5381073" cy="26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881</Words>
  <Application>Microsoft Office PowerPoint</Application>
  <PresentationFormat>Širokozaslonsko</PresentationFormat>
  <Paragraphs>88</Paragraphs>
  <Slides>16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Libre Baskerville</vt:lpstr>
      <vt:lpstr>Times New Roman</vt:lpstr>
      <vt:lpstr>Century Gothic</vt:lpstr>
      <vt:lpstr>Sled pare</vt:lpstr>
      <vt:lpstr>EKO BRALNA ZNAČKA</vt:lpstr>
      <vt:lpstr> Učenke in učenci, lepo pozdravljeni!  Tole uro bomo namenili EKO bralni znački.  Naloge za vas je pripravila knjižničarka ga. Nataša Trajkovski.  </vt:lpstr>
      <vt:lpstr>DAN ZEMLJE</vt:lpstr>
      <vt:lpstr>SMO SKRBNI GOSPODARJI?</vt:lpstr>
      <vt:lpstr>PowerPointova predstavitev</vt:lpstr>
      <vt:lpstr>POTROŠNIŠTVO IN ODPADKI</vt:lpstr>
      <vt:lpstr>PowerPointova predstavitev</vt:lpstr>
      <vt:lpstr>RECIKLIRANJE ODPADKOV</vt:lpstr>
      <vt:lpstr>KATERI ODPADKI SO PRIMERNI ZA RECIKLIRANJE?</vt:lpstr>
      <vt:lpstr>PAPIR</vt:lpstr>
      <vt:lpstr>STEKLO</vt:lpstr>
      <vt:lpstr>EMBALAŽA</vt:lpstr>
      <vt:lpstr>BIOLOŠKI ODPADKI</vt:lpstr>
      <vt:lpstr>SPREMENI NAVADE, SPREMENI SVET</vt:lpstr>
      <vt:lpstr>KAJ LAHKO NAREDIŠ ZA OKOLJE?</vt:lpstr>
      <vt:lpstr>IZZIV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 BRALNA ZNAČKA</dc:title>
  <dc:creator>Uporabnik sistema Windows</dc:creator>
  <cp:lastModifiedBy>Uporabnik</cp:lastModifiedBy>
  <cp:revision>6</cp:revision>
  <dcterms:created xsi:type="dcterms:W3CDTF">2020-04-01T05:32:07Z</dcterms:created>
  <dcterms:modified xsi:type="dcterms:W3CDTF">2020-04-13T16:54:33Z</dcterms:modified>
</cp:coreProperties>
</file>