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6"/>
  </p:notesMasterIdLst>
  <p:handoutMasterIdLst>
    <p:handoutMasterId r:id="rId7"/>
  </p:handoutMasterIdLst>
  <p:sldIdLst>
    <p:sldId id="276" r:id="rId2"/>
    <p:sldId id="277" r:id="rId3"/>
    <p:sldId id="279" r:id="rId4"/>
    <p:sldId id="280" r:id="rId5"/>
  </p:sldIdLst>
  <p:sldSz cx="9144000" cy="6858000" type="screen4x3"/>
  <p:notesSz cx="6889750" cy="1002188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660"/>
  </p:normalViewPr>
  <p:slideViewPr>
    <p:cSldViewPr>
      <p:cViewPr varScale="1">
        <p:scale>
          <a:sx n="83" d="100"/>
          <a:sy n="83" d="100"/>
        </p:scale>
        <p:origin x="1459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3248F-55B0-41FF-B2D1-3AB7B7A97AFC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2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5672A-D193-4D7F-8869-D3B2CCFED2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35535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9B3F38-7CCC-4FBB-B502-502D45CCA343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B9F87-853A-4D63-A0B5-B50A3B7D6C5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9987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50007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14413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29463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62245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44798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03418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243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06484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25772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31657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9206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9A59C-9A0B-40BC-BEF3-75E63AAC039B}" type="datetimeFigureOut">
              <a:rPr lang="sl-SI" smtClean="0"/>
              <a:t>18. 05. 2020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88659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144016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sl-SI" sz="6000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SAMOSTALNIK</a:t>
            </a:r>
            <a:endParaRPr lang="sl-SI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dnaslov 3"/>
          <p:cNvSpPr>
            <a:spLocks noGrp="1"/>
          </p:cNvSpPr>
          <p:nvPr>
            <p:ph type="subTitle" idx="1"/>
          </p:nvPr>
        </p:nvSpPr>
        <p:spPr>
          <a:xfrm>
            <a:off x="836104" y="4077072"/>
            <a:ext cx="7471792" cy="1944216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sl-SI" sz="4000" b="1" dirty="0">
                <a:solidFill>
                  <a:srgbClr val="C00000"/>
                </a:solidFill>
              </a:rPr>
              <a:t>KAKO SE VPRAŠAMO PO </a:t>
            </a:r>
            <a:r>
              <a:rPr lang="sl-SI" sz="4000" b="1" dirty="0" smtClean="0">
                <a:solidFill>
                  <a:srgbClr val="C00000"/>
                </a:solidFill>
              </a:rPr>
              <a:t>SAMOSTALNIKIH- </a:t>
            </a:r>
            <a:r>
              <a:rPr lang="sl-SI" sz="4000" dirty="0">
                <a:solidFill>
                  <a:srgbClr val="C00000"/>
                </a:solidFill>
              </a:rPr>
              <a:t>2</a:t>
            </a:r>
            <a:r>
              <a:rPr lang="sl-SI" sz="4000" dirty="0" smtClean="0">
                <a:solidFill>
                  <a:srgbClr val="C00000"/>
                </a:solidFill>
              </a:rPr>
              <a:t>. del</a:t>
            </a:r>
            <a:endParaRPr lang="sl-SI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27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119814" cy="100811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sl-SI" sz="1800" b="1" dirty="0">
                <a:latin typeface="Arial" panose="020B0604020202020204" pitchFamily="34" charset="0"/>
                <a:cs typeface="Arial" panose="020B0604020202020204" pitchFamily="34" charset="0"/>
              </a:rPr>
              <a:t>Pozdravljen/-a!</a:t>
            </a: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Odpri DZ na str. 50, 51.</a:t>
            </a:r>
            <a:r>
              <a:rPr lang="sl-SI" sz="1800" b="1" dirty="0">
                <a:latin typeface="Arial" panose="020B0604020202020204" pitchFamily="34" charset="0"/>
                <a:cs typeface="Arial" panose="020B0604020202020204" pitchFamily="34" charset="0"/>
              </a:rPr>
              <a:t> Vzemi barvno pisalo in </a:t>
            </a:r>
            <a:r>
              <a:rPr lang="sl-SI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preveri svoje odgovore</a:t>
            </a:r>
            <a:r>
              <a:rPr lang="sl-SI" sz="1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1800" i="1" dirty="0">
                <a:latin typeface="Arial" panose="020B0604020202020204" pitchFamily="34" charset="0"/>
                <a:cs typeface="Arial" panose="020B0604020202020204" pitchFamily="34" charset="0"/>
              </a:rPr>
              <a:t>Trenutno si v vlogi učitelja. Napačne odgovore prečrtaj in zapiši ustrezne</a:t>
            </a:r>
            <a:endParaRPr lang="sl-SI" sz="1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28650" y="1700808"/>
            <a:ext cx="7886700" cy="4351338"/>
          </a:xfrm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sl-SI" b="1" u="sng" dirty="0">
                <a:solidFill>
                  <a:srgbClr val="0070C0"/>
                </a:solidFill>
              </a:rPr>
              <a:t>Poglej, ali si našel vse samostalnike.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sl-SI" dirty="0">
                <a:solidFill>
                  <a:srgbClr val="0070C0"/>
                </a:solidFill>
              </a:rPr>
              <a:t>V naš </a:t>
            </a:r>
            <a:r>
              <a:rPr lang="sl-SI" b="1" u="sng" dirty="0">
                <a:solidFill>
                  <a:srgbClr val="0070C0"/>
                </a:solidFill>
              </a:rPr>
              <a:t>hlev</a:t>
            </a:r>
            <a:r>
              <a:rPr lang="sl-SI" dirty="0">
                <a:solidFill>
                  <a:srgbClr val="0070C0"/>
                </a:solidFill>
              </a:rPr>
              <a:t> sta prileteli dve </a:t>
            </a:r>
            <a:r>
              <a:rPr lang="sl-SI" b="1" u="sng" dirty="0">
                <a:solidFill>
                  <a:srgbClr val="0070C0"/>
                </a:solidFill>
              </a:rPr>
              <a:t>lastovki</a:t>
            </a:r>
            <a:r>
              <a:rPr lang="sl-SI" dirty="0">
                <a:solidFill>
                  <a:srgbClr val="0070C0"/>
                </a:solidFill>
              </a:rPr>
              <a:t>. </a:t>
            </a:r>
            <a:r>
              <a:rPr lang="sl-SI" b="1" u="sng" dirty="0">
                <a:solidFill>
                  <a:srgbClr val="0070C0"/>
                </a:solidFill>
              </a:rPr>
              <a:t>Gnezdo</a:t>
            </a:r>
            <a:r>
              <a:rPr lang="sl-SI" dirty="0">
                <a:solidFill>
                  <a:srgbClr val="0070C0"/>
                </a:solidFill>
              </a:rPr>
              <a:t> sta imeli že od lanskega </a:t>
            </a:r>
            <a:r>
              <a:rPr lang="sl-SI" b="1" u="sng" dirty="0">
                <a:solidFill>
                  <a:srgbClr val="0070C0"/>
                </a:solidFill>
              </a:rPr>
              <a:t>leta</a:t>
            </a:r>
            <a:r>
              <a:rPr lang="sl-SI" dirty="0">
                <a:solidFill>
                  <a:srgbClr val="0070C0"/>
                </a:solidFill>
              </a:rPr>
              <a:t>. Pridno sta začeli loviti </a:t>
            </a:r>
            <a:r>
              <a:rPr lang="sl-SI" b="1" u="sng" dirty="0">
                <a:solidFill>
                  <a:srgbClr val="0070C0"/>
                </a:solidFill>
              </a:rPr>
              <a:t>mušice</a:t>
            </a:r>
            <a:r>
              <a:rPr lang="sl-SI" dirty="0">
                <a:solidFill>
                  <a:srgbClr val="0070C0"/>
                </a:solidFill>
              </a:rPr>
              <a:t> in druge </a:t>
            </a:r>
            <a:r>
              <a:rPr lang="sl-SI" b="1" u="sng" dirty="0">
                <a:solidFill>
                  <a:srgbClr val="0070C0"/>
                </a:solidFill>
              </a:rPr>
              <a:t>žuželke</a:t>
            </a:r>
            <a:r>
              <a:rPr lang="sl-SI" dirty="0">
                <a:solidFill>
                  <a:srgbClr val="0070C0"/>
                </a:solidFill>
              </a:rPr>
              <a:t>. Popravljali sta tudi </a:t>
            </a:r>
            <a:r>
              <a:rPr lang="sl-SI" b="1" u="sng" dirty="0">
                <a:solidFill>
                  <a:srgbClr val="0070C0"/>
                </a:solidFill>
              </a:rPr>
              <a:t>gnezdo</a:t>
            </a:r>
            <a:r>
              <a:rPr lang="sl-SI" dirty="0">
                <a:solidFill>
                  <a:srgbClr val="0070C0"/>
                </a:solidFill>
              </a:rPr>
              <a:t>. Zbirali sta </a:t>
            </a:r>
            <a:r>
              <a:rPr lang="sl-SI" b="1" u="sng" dirty="0">
                <a:solidFill>
                  <a:srgbClr val="0070C0"/>
                </a:solidFill>
              </a:rPr>
              <a:t>bilke</a:t>
            </a:r>
            <a:r>
              <a:rPr lang="sl-SI" dirty="0">
                <a:solidFill>
                  <a:srgbClr val="0070C0"/>
                </a:solidFill>
              </a:rPr>
              <a:t> in </a:t>
            </a:r>
            <a:r>
              <a:rPr lang="sl-SI" b="1" u="sng" dirty="0">
                <a:solidFill>
                  <a:srgbClr val="0070C0"/>
                </a:solidFill>
              </a:rPr>
              <a:t>peresa</a:t>
            </a:r>
            <a:r>
              <a:rPr lang="sl-SI" dirty="0">
                <a:solidFill>
                  <a:srgbClr val="0070C0"/>
                </a:solidFill>
              </a:rPr>
              <a:t> okrog </a:t>
            </a:r>
            <a:r>
              <a:rPr lang="sl-SI" b="1" u="sng" dirty="0">
                <a:solidFill>
                  <a:srgbClr val="0070C0"/>
                </a:solidFill>
              </a:rPr>
              <a:t>hiše</a:t>
            </a:r>
            <a:r>
              <a:rPr lang="sl-SI" dirty="0">
                <a:solidFill>
                  <a:srgbClr val="0070C0"/>
                </a:solidFill>
              </a:rPr>
              <a:t> in jih nosili v </a:t>
            </a:r>
            <a:r>
              <a:rPr lang="sl-SI" b="1" u="sng" dirty="0">
                <a:solidFill>
                  <a:srgbClr val="0070C0"/>
                </a:solidFill>
              </a:rPr>
              <a:t>hlev</a:t>
            </a:r>
            <a:r>
              <a:rPr lang="sl-SI" dirty="0">
                <a:solidFill>
                  <a:srgbClr val="0070C0"/>
                </a:solidFill>
              </a:rPr>
              <a:t>. Sedaj </a:t>
            </a:r>
            <a:r>
              <a:rPr lang="sl-SI" b="1" u="sng" dirty="0">
                <a:solidFill>
                  <a:srgbClr val="0070C0"/>
                </a:solidFill>
              </a:rPr>
              <a:t>samica</a:t>
            </a:r>
            <a:r>
              <a:rPr lang="sl-SI" dirty="0">
                <a:solidFill>
                  <a:srgbClr val="0070C0"/>
                </a:solidFill>
              </a:rPr>
              <a:t> že vali </a:t>
            </a:r>
            <a:r>
              <a:rPr lang="sl-SI" b="1" u="sng" dirty="0">
                <a:solidFill>
                  <a:srgbClr val="0070C0"/>
                </a:solidFill>
              </a:rPr>
              <a:t>jajčeca.</a:t>
            </a:r>
            <a:r>
              <a:rPr lang="sl-SI" dirty="0">
                <a:solidFill>
                  <a:srgbClr val="0070C0"/>
                </a:solidFill>
              </a:rPr>
              <a:t> Veselim se, da bodo v </a:t>
            </a:r>
            <a:r>
              <a:rPr lang="sl-SI" b="1" u="sng" dirty="0">
                <a:solidFill>
                  <a:srgbClr val="0070C0"/>
                </a:solidFill>
              </a:rPr>
              <a:t>gnezdu</a:t>
            </a:r>
            <a:r>
              <a:rPr lang="sl-SI" dirty="0">
                <a:solidFill>
                  <a:srgbClr val="0070C0"/>
                </a:solidFill>
              </a:rPr>
              <a:t> kmalu </a:t>
            </a:r>
            <a:r>
              <a:rPr lang="sl-SI" b="1" u="sng" dirty="0">
                <a:solidFill>
                  <a:srgbClr val="0070C0"/>
                </a:solidFill>
              </a:rPr>
              <a:t>mladiči</a:t>
            </a:r>
            <a:r>
              <a:rPr lang="sl-SI" dirty="0">
                <a:solidFill>
                  <a:srgbClr val="0070C0"/>
                </a:solidFill>
              </a:rPr>
              <a:t> in jih bosta </a:t>
            </a:r>
            <a:r>
              <a:rPr lang="sl-SI" b="1" u="sng" dirty="0">
                <a:solidFill>
                  <a:srgbClr val="0070C0"/>
                </a:solidFill>
              </a:rPr>
              <a:t>lastovki</a:t>
            </a:r>
            <a:r>
              <a:rPr lang="sl-SI" dirty="0">
                <a:solidFill>
                  <a:srgbClr val="0070C0"/>
                </a:solidFill>
              </a:rPr>
              <a:t> hranili.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96192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5961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sl-SI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Naloga za to uro: </a:t>
            </a:r>
            <a:endParaRPr lang="sl-SI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Nadaljeval/-a boš z reševanjem nalog v DZ in s tem utrdil/-a znanje.</a:t>
            </a:r>
          </a:p>
          <a:p>
            <a:pPr marL="0" indent="0">
              <a:buNone/>
            </a:pPr>
            <a:endParaRPr lang="sl-SI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DZ </a:t>
            </a:r>
            <a:r>
              <a:rPr lang="sl-SI" sz="2400" b="1" dirty="0">
                <a:latin typeface="Arial" panose="020B0604020202020204" pitchFamily="34" charset="0"/>
                <a:cs typeface="Arial" panose="020B0604020202020204" pitchFamily="34" charset="0"/>
              </a:rPr>
              <a:t>str. </a:t>
            </a:r>
            <a:r>
              <a:rPr lang="sl-SI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52: </a:t>
            </a:r>
            <a:r>
              <a:rPr lang="sl-SI" sz="2400" b="1" dirty="0">
                <a:latin typeface="Arial" panose="020B0604020202020204" pitchFamily="34" charset="0"/>
                <a:cs typeface="Arial" panose="020B0604020202020204" pitchFamily="34" charset="0"/>
              </a:rPr>
              <a:t>Reši </a:t>
            </a:r>
            <a:r>
              <a:rPr lang="sl-SI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13. nalogo ter str</a:t>
            </a:r>
            <a:r>
              <a:rPr lang="sl-SI" sz="2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sl-SI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53.</a:t>
            </a:r>
          </a:p>
          <a:p>
            <a:pPr marL="0" indent="0">
              <a:buNone/>
            </a:pPr>
            <a:r>
              <a:rPr lang="sl-SI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sl-SI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2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sz="2000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 </a:t>
            </a:r>
            <a:r>
              <a:rPr lang="sl-SI" sz="2000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zanima, ali si naloge pravilno rešil/-a?</a:t>
            </a:r>
          </a:p>
          <a:p>
            <a:pPr marL="0" indent="0">
              <a:buNone/>
            </a:pPr>
            <a:r>
              <a:rPr lang="sl-SI" sz="2000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Rešitve najdeš v zadnjem diapozitivu.  </a:t>
            </a:r>
            <a:endParaRPr lang="sl-SI" sz="2000" i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857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0254" y="437134"/>
            <a:ext cx="7886700" cy="327570"/>
          </a:xfrm>
        </p:spPr>
        <p:txBody>
          <a:bodyPr>
            <a:noAutofit/>
          </a:bodyPr>
          <a:lstStyle/>
          <a:p>
            <a:r>
              <a:rPr lang="sl-SI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sl-SI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ešitve</a:t>
            </a:r>
            <a:endParaRPr lang="sl-SI" sz="1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28650" y="764704"/>
            <a:ext cx="7886700" cy="541225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sz="1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CA" sz="1800" dirty="0" smtClean="0">
                <a:solidFill>
                  <a:srgbClr val="0070C0"/>
                </a:solidFill>
              </a:rPr>
              <a:t>13</a:t>
            </a:r>
            <a:r>
              <a:rPr lang="en-CA" sz="1800" dirty="0">
                <a:solidFill>
                  <a:srgbClr val="0070C0"/>
                </a:solidFill>
              </a:rPr>
              <a:t>. a) </a:t>
            </a:r>
            <a:r>
              <a:rPr lang="en-CA" sz="1800" dirty="0" err="1">
                <a:solidFill>
                  <a:srgbClr val="0070C0"/>
                </a:solidFill>
              </a:rPr>
              <a:t>sošolec</a:t>
            </a:r>
            <a:r>
              <a:rPr lang="en-CA" sz="1800" dirty="0">
                <a:solidFill>
                  <a:srgbClr val="0070C0"/>
                </a:solidFill>
              </a:rPr>
              <a:t>, </a:t>
            </a:r>
            <a:r>
              <a:rPr lang="en-CA" sz="1800" dirty="0" err="1">
                <a:solidFill>
                  <a:srgbClr val="0070C0"/>
                </a:solidFill>
              </a:rPr>
              <a:t>policist</a:t>
            </a:r>
            <a:r>
              <a:rPr lang="en-CA" sz="1800" dirty="0">
                <a:solidFill>
                  <a:srgbClr val="0070C0"/>
                </a:solidFill>
              </a:rPr>
              <a:t>, </a:t>
            </a:r>
            <a:r>
              <a:rPr lang="en-CA" sz="1800" dirty="0" err="1">
                <a:solidFill>
                  <a:srgbClr val="0070C0"/>
                </a:solidFill>
              </a:rPr>
              <a:t>uradnik</a:t>
            </a:r>
            <a:r>
              <a:rPr lang="en-CA" sz="1800" dirty="0">
                <a:solidFill>
                  <a:srgbClr val="0070C0"/>
                </a:solidFill>
              </a:rPr>
              <a:t>, </a:t>
            </a:r>
            <a:r>
              <a:rPr lang="en-CA" sz="1800" dirty="0" err="1">
                <a:solidFill>
                  <a:srgbClr val="0070C0"/>
                </a:solidFill>
              </a:rPr>
              <a:t>vzgojitelj</a:t>
            </a:r>
            <a:r>
              <a:rPr lang="en-CA" sz="1800" dirty="0">
                <a:solidFill>
                  <a:srgbClr val="0070C0"/>
                </a:solidFill>
              </a:rPr>
              <a:t>, brat.</a:t>
            </a:r>
            <a:endParaRPr lang="sl-SI" sz="1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l-SI" sz="1800" dirty="0" smtClean="0">
                <a:solidFill>
                  <a:srgbClr val="0070C0"/>
                </a:solidFill>
              </a:rPr>
              <a:t>       </a:t>
            </a:r>
            <a:r>
              <a:rPr lang="en-CA" sz="1800" dirty="0" smtClean="0">
                <a:solidFill>
                  <a:srgbClr val="0070C0"/>
                </a:solidFill>
              </a:rPr>
              <a:t>b</a:t>
            </a:r>
            <a:r>
              <a:rPr lang="en-CA" sz="1800" dirty="0">
                <a:solidFill>
                  <a:srgbClr val="0070C0"/>
                </a:solidFill>
              </a:rPr>
              <a:t>) </a:t>
            </a:r>
            <a:r>
              <a:rPr lang="en-CA" sz="1800" dirty="0" err="1">
                <a:solidFill>
                  <a:srgbClr val="0070C0"/>
                </a:solidFill>
              </a:rPr>
              <a:t>bolezen</a:t>
            </a:r>
            <a:r>
              <a:rPr lang="en-CA" sz="1800" dirty="0">
                <a:solidFill>
                  <a:srgbClr val="0070C0"/>
                </a:solidFill>
              </a:rPr>
              <a:t>, </a:t>
            </a:r>
            <a:r>
              <a:rPr lang="en-CA" sz="1800" dirty="0" err="1">
                <a:solidFill>
                  <a:srgbClr val="0070C0"/>
                </a:solidFill>
              </a:rPr>
              <a:t>čelada</a:t>
            </a:r>
            <a:r>
              <a:rPr lang="en-CA" sz="1800" dirty="0">
                <a:solidFill>
                  <a:srgbClr val="0070C0"/>
                </a:solidFill>
              </a:rPr>
              <a:t>, pes, </a:t>
            </a:r>
            <a:r>
              <a:rPr lang="en-CA" sz="1800" dirty="0" err="1">
                <a:solidFill>
                  <a:srgbClr val="0070C0"/>
                </a:solidFill>
              </a:rPr>
              <a:t>svinčnik</a:t>
            </a:r>
            <a:r>
              <a:rPr lang="en-CA" sz="1800" dirty="0">
                <a:solidFill>
                  <a:srgbClr val="0070C0"/>
                </a:solidFill>
              </a:rPr>
              <a:t>, </a:t>
            </a:r>
            <a:r>
              <a:rPr lang="en-CA" sz="1800" dirty="0" err="1">
                <a:solidFill>
                  <a:srgbClr val="0070C0"/>
                </a:solidFill>
              </a:rPr>
              <a:t>papagaj</a:t>
            </a:r>
            <a:r>
              <a:rPr lang="en-CA" sz="1800" dirty="0">
                <a:solidFill>
                  <a:srgbClr val="0070C0"/>
                </a:solidFill>
              </a:rPr>
              <a:t>. </a:t>
            </a:r>
            <a:r>
              <a:rPr lang="en-CA" sz="1800" dirty="0" err="1">
                <a:solidFill>
                  <a:srgbClr val="0070C0"/>
                </a:solidFill>
              </a:rPr>
              <a:t>Razmisli</a:t>
            </a:r>
            <a:r>
              <a:rPr lang="en-CA" sz="1800" dirty="0">
                <a:solidFill>
                  <a:srgbClr val="0070C0"/>
                </a:solidFill>
              </a:rPr>
              <a:t> in </a:t>
            </a:r>
            <a:r>
              <a:rPr lang="en-CA" sz="1800" dirty="0" err="1">
                <a:solidFill>
                  <a:srgbClr val="0070C0"/>
                </a:solidFill>
              </a:rPr>
              <a:t>odgovori</a:t>
            </a:r>
            <a:r>
              <a:rPr lang="en-CA" sz="1800" dirty="0">
                <a:solidFill>
                  <a:srgbClr val="0070C0"/>
                </a:solidFill>
              </a:rPr>
              <a:t>.</a:t>
            </a:r>
            <a:endParaRPr lang="sl-SI" sz="18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l-SI" sz="1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CA" sz="1800" dirty="0" smtClean="0">
                <a:solidFill>
                  <a:srgbClr val="0070C0"/>
                </a:solidFill>
              </a:rPr>
              <a:t>KAJ </a:t>
            </a:r>
            <a:r>
              <a:rPr lang="en-CA" sz="1800" dirty="0">
                <a:solidFill>
                  <a:srgbClr val="0070C0"/>
                </a:solidFill>
              </a:rPr>
              <a:t>POIMENUJEJO SAMOSTALNIKI</a:t>
            </a:r>
            <a:r>
              <a:rPr lang="en-CA" sz="1800" dirty="0" smtClean="0">
                <a:solidFill>
                  <a:srgbClr val="0070C0"/>
                </a:solidFill>
              </a:rPr>
              <a:t>?</a:t>
            </a:r>
            <a:r>
              <a:rPr lang="en-CA" sz="1800" dirty="0">
                <a:solidFill>
                  <a:srgbClr val="0070C0"/>
                </a:solidFill>
              </a:rPr>
              <a:t> </a:t>
            </a:r>
            <a:endParaRPr lang="sl-SI" sz="1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l-SI" sz="1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l-SI" sz="1800" dirty="0" smtClean="0">
                <a:solidFill>
                  <a:srgbClr val="0070C0"/>
                </a:solidFill>
              </a:rPr>
              <a:t>                          b</a:t>
            </a:r>
            <a:r>
              <a:rPr lang="en-CA" sz="1800" dirty="0" err="1" smtClean="0">
                <a:solidFill>
                  <a:srgbClr val="0070C0"/>
                </a:solidFill>
              </a:rPr>
              <a:t>itja</a:t>
            </a:r>
            <a:r>
              <a:rPr lang="sl-SI" sz="1800" dirty="0" smtClean="0">
                <a:solidFill>
                  <a:srgbClr val="0070C0"/>
                </a:solidFill>
              </a:rPr>
              <a:t>     </a:t>
            </a:r>
            <a:r>
              <a:rPr lang="en-CA" sz="1800" dirty="0" err="1" smtClean="0">
                <a:solidFill>
                  <a:srgbClr val="0070C0"/>
                </a:solidFill>
              </a:rPr>
              <a:t>stvari</a:t>
            </a:r>
            <a:r>
              <a:rPr lang="en-CA" sz="1800" dirty="0" smtClean="0">
                <a:solidFill>
                  <a:srgbClr val="0070C0"/>
                </a:solidFill>
              </a:rPr>
              <a:t> </a:t>
            </a:r>
            <a:r>
              <a:rPr lang="en-CA" sz="1800" dirty="0">
                <a:solidFill>
                  <a:srgbClr val="0070C0"/>
                </a:solidFill>
              </a:rPr>
              <a:t>	</a:t>
            </a:r>
            <a:r>
              <a:rPr lang="en-CA" sz="1800" dirty="0" err="1">
                <a:solidFill>
                  <a:srgbClr val="0070C0"/>
                </a:solidFill>
              </a:rPr>
              <a:t>pojme</a:t>
            </a:r>
            <a:endParaRPr lang="sl-SI" sz="18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l-SI" sz="1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CA" sz="1800" u="sng" dirty="0" err="1" smtClean="0">
                <a:solidFill>
                  <a:srgbClr val="0070C0"/>
                </a:solidFill>
              </a:rPr>
              <a:t>Dopolni</a:t>
            </a:r>
            <a:r>
              <a:rPr lang="en-CA" sz="1800" u="sng" dirty="0" smtClean="0">
                <a:solidFill>
                  <a:srgbClr val="0070C0"/>
                </a:solidFill>
              </a:rPr>
              <a:t> </a:t>
            </a:r>
            <a:r>
              <a:rPr lang="en-CA" sz="1800" u="sng" dirty="0">
                <a:solidFill>
                  <a:srgbClr val="0070C0"/>
                </a:solidFill>
              </a:rPr>
              <a:t>in </a:t>
            </a:r>
            <a:r>
              <a:rPr lang="en-CA" sz="1800" u="sng" dirty="0" err="1">
                <a:solidFill>
                  <a:srgbClr val="0070C0"/>
                </a:solidFill>
              </a:rPr>
              <a:t>pomni</a:t>
            </a:r>
            <a:r>
              <a:rPr lang="en-CA" sz="1800" dirty="0">
                <a:solidFill>
                  <a:srgbClr val="0070C0"/>
                </a:solidFill>
              </a:rPr>
              <a:t>.</a:t>
            </a:r>
            <a:endParaRPr lang="sl-SI" sz="1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CA" sz="1800" dirty="0" err="1">
                <a:solidFill>
                  <a:srgbClr val="0070C0"/>
                </a:solidFill>
              </a:rPr>
              <a:t>bitja</a:t>
            </a:r>
            <a:r>
              <a:rPr lang="en-CA" sz="1800" dirty="0">
                <a:solidFill>
                  <a:srgbClr val="0070C0"/>
                </a:solidFill>
              </a:rPr>
              <a:t>, </a:t>
            </a:r>
            <a:r>
              <a:rPr lang="en-CA" sz="1800" dirty="0" err="1">
                <a:solidFill>
                  <a:srgbClr val="0070C0"/>
                </a:solidFill>
              </a:rPr>
              <a:t>stvari</a:t>
            </a:r>
            <a:r>
              <a:rPr lang="en-CA" sz="1800" dirty="0">
                <a:solidFill>
                  <a:srgbClr val="0070C0"/>
                </a:solidFill>
              </a:rPr>
              <a:t>, </a:t>
            </a:r>
            <a:r>
              <a:rPr lang="en-CA" sz="1800" dirty="0" err="1">
                <a:solidFill>
                  <a:srgbClr val="0070C0"/>
                </a:solidFill>
              </a:rPr>
              <a:t>pojme</a:t>
            </a:r>
            <a:endParaRPr lang="sl-SI" sz="18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l-SI" sz="1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l-SI" sz="18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l-SI" sz="1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l-SI" sz="1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l-SI" sz="1800" dirty="0" smtClean="0">
                <a:solidFill>
                  <a:srgbClr val="00B050"/>
                </a:solidFill>
              </a:rPr>
              <a:t> </a:t>
            </a:r>
            <a:r>
              <a:rPr lang="sl-SI" sz="1800" i="1" dirty="0" smtClean="0">
                <a:solidFill>
                  <a:srgbClr val="00B050"/>
                </a:solidFill>
              </a:rPr>
              <a:t>Saj je šlo, kajne? </a:t>
            </a:r>
            <a:r>
              <a:rPr lang="sl-SI" sz="1800" dirty="0" smtClean="0">
                <a:solidFill>
                  <a:srgbClr val="00B050"/>
                </a:solidFill>
              </a:rPr>
              <a:t>                                                                    „To je to!“</a:t>
            </a:r>
            <a:endParaRPr lang="sl-SI" sz="1800" dirty="0">
              <a:solidFill>
                <a:srgbClr val="00B050"/>
              </a:solidFill>
            </a:endParaRPr>
          </a:p>
        </p:txBody>
      </p:sp>
      <p:sp>
        <p:nvSpPr>
          <p:cNvPr id="4" name="Smeško 3"/>
          <p:cNvSpPr/>
          <p:nvPr/>
        </p:nvSpPr>
        <p:spPr>
          <a:xfrm>
            <a:off x="7308304" y="4869160"/>
            <a:ext cx="720080" cy="576064"/>
          </a:xfrm>
          <a:prstGeom prst="smileyFac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6" name="Raven puščični povezovalnik 5"/>
          <p:cNvCxnSpPr/>
          <p:nvPr/>
        </p:nvCxnSpPr>
        <p:spPr>
          <a:xfrm flipH="1">
            <a:off x="2339752" y="2420888"/>
            <a:ext cx="576064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en puščični povezovalnik 7"/>
          <p:cNvCxnSpPr/>
          <p:nvPr/>
        </p:nvCxnSpPr>
        <p:spPr>
          <a:xfrm flipH="1">
            <a:off x="2987824" y="2492896"/>
            <a:ext cx="72008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en puščični povezovalnik 9"/>
          <p:cNvCxnSpPr/>
          <p:nvPr/>
        </p:nvCxnSpPr>
        <p:spPr>
          <a:xfrm>
            <a:off x="3203848" y="2420888"/>
            <a:ext cx="504056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1945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2337</TotalTime>
  <Words>175</Words>
  <Application>Microsoft Office PowerPoint</Application>
  <PresentationFormat>Diaprojekcija na zaslonu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Officeova tema</vt:lpstr>
      <vt:lpstr>SAMOSTALNIK</vt:lpstr>
      <vt:lpstr>Pozdravljen/-a! Odpri DZ na str. 50, 51. Vzemi barvno pisalo in preveri svoje odgovore. Trenutno si v vlogi učitelja. Napačne odgovore prečrtaj in zapiši ustrezne</vt:lpstr>
      <vt:lpstr>Naloga za to uro: </vt:lpstr>
      <vt:lpstr>Rešitve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Sem brez idej</dc:creator>
  <cp:lastModifiedBy>Uporabnik</cp:lastModifiedBy>
  <cp:revision>100</cp:revision>
  <cp:lastPrinted>2018-09-11T11:18:30Z</cp:lastPrinted>
  <dcterms:created xsi:type="dcterms:W3CDTF">2015-09-13T17:10:39Z</dcterms:created>
  <dcterms:modified xsi:type="dcterms:W3CDTF">2020-05-18T13:03:10Z</dcterms:modified>
</cp:coreProperties>
</file>