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notesMasterIdLst>
    <p:notesMasterId r:id="rId7"/>
  </p:notesMasterIdLst>
  <p:handoutMasterIdLst>
    <p:handoutMasterId r:id="rId8"/>
  </p:handoutMasterIdLst>
  <p:sldIdLst>
    <p:sldId id="273" r:id="rId2"/>
    <p:sldId id="264" r:id="rId3"/>
    <p:sldId id="278" r:id="rId4"/>
    <p:sldId id="263" r:id="rId5"/>
    <p:sldId id="274" r:id="rId6"/>
  </p:sldIdLst>
  <p:sldSz cx="9144000" cy="6858000" type="screen4x3"/>
  <p:notesSz cx="6889750" cy="10021888"/>
  <p:defaultText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65" autoAdjust="0"/>
    <p:restoredTop sz="94660"/>
  </p:normalViewPr>
  <p:slideViewPr>
    <p:cSldViewPr>
      <p:cViewPr varScale="1">
        <p:scale>
          <a:sx n="83" d="100"/>
          <a:sy n="83" d="100"/>
        </p:scale>
        <p:origin x="1459" y="6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značba mesta glave 1"/>
          <p:cNvSpPr>
            <a:spLocks noGrp="1"/>
          </p:cNvSpPr>
          <p:nvPr>
            <p:ph type="hdr" sz="quarter"/>
          </p:nvPr>
        </p:nvSpPr>
        <p:spPr>
          <a:xfrm>
            <a:off x="0" y="0"/>
            <a:ext cx="2986088" cy="501650"/>
          </a:xfrm>
          <a:prstGeom prst="rect">
            <a:avLst/>
          </a:prstGeom>
        </p:spPr>
        <p:txBody>
          <a:bodyPr vert="horz" lIns="91440" tIns="45720" rIns="91440" bIns="45720" rtlCol="0"/>
          <a:lstStyle>
            <a:lvl1pPr algn="l">
              <a:defRPr sz="1200"/>
            </a:lvl1pPr>
          </a:lstStyle>
          <a:p>
            <a:endParaRPr lang="sl-SI"/>
          </a:p>
        </p:txBody>
      </p:sp>
      <p:sp>
        <p:nvSpPr>
          <p:cNvPr id="3" name="Označba mesta datuma 2"/>
          <p:cNvSpPr>
            <a:spLocks noGrp="1"/>
          </p:cNvSpPr>
          <p:nvPr>
            <p:ph type="dt" sz="quarter" idx="1"/>
          </p:nvPr>
        </p:nvSpPr>
        <p:spPr>
          <a:xfrm>
            <a:off x="3902075" y="0"/>
            <a:ext cx="2986088" cy="501650"/>
          </a:xfrm>
          <a:prstGeom prst="rect">
            <a:avLst/>
          </a:prstGeom>
        </p:spPr>
        <p:txBody>
          <a:bodyPr vert="horz" lIns="91440" tIns="45720" rIns="91440" bIns="45720" rtlCol="0"/>
          <a:lstStyle>
            <a:lvl1pPr algn="r">
              <a:defRPr sz="1200"/>
            </a:lvl1pPr>
          </a:lstStyle>
          <a:p>
            <a:fld id="{4FE3248F-55B0-41FF-B2D1-3AB7B7A97AFC}" type="datetimeFigureOut">
              <a:rPr lang="sl-SI" smtClean="0"/>
              <a:t>18. 05. 2020</a:t>
            </a:fld>
            <a:endParaRPr lang="sl-SI"/>
          </a:p>
        </p:txBody>
      </p:sp>
      <p:sp>
        <p:nvSpPr>
          <p:cNvPr id="4" name="Označba mesta noge 3"/>
          <p:cNvSpPr>
            <a:spLocks noGrp="1"/>
          </p:cNvSpPr>
          <p:nvPr>
            <p:ph type="ftr" sz="quarter" idx="2"/>
          </p:nvPr>
        </p:nvSpPr>
        <p:spPr>
          <a:xfrm>
            <a:off x="0" y="9520238"/>
            <a:ext cx="2986088" cy="501650"/>
          </a:xfrm>
          <a:prstGeom prst="rect">
            <a:avLst/>
          </a:prstGeom>
        </p:spPr>
        <p:txBody>
          <a:bodyPr vert="horz" lIns="91440" tIns="45720" rIns="91440" bIns="45720" rtlCol="0" anchor="b"/>
          <a:lstStyle>
            <a:lvl1pPr algn="l">
              <a:defRPr sz="1200"/>
            </a:lvl1pPr>
          </a:lstStyle>
          <a:p>
            <a:endParaRPr lang="sl-SI"/>
          </a:p>
        </p:txBody>
      </p:sp>
      <p:sp>
        <p:nvSpPr>
          <p:cNvPr id="5" name="Označba mesta številke diapozitiva 4"/>
          <p:cNvSpPr>
            <a:spLocks noGrp="1"/>
          </p:cNvSpPr>
          <p:nvPr>
            <p:ph type="sldNum" sz="quarter" idx="3"/>
          </p:nvPr>
        </p:nvSpPr>
        <p:spPr>
          <a:xfrm>
            <a:off x="3902075" y="9520238"/>
            <a:ext cx="2986088" cy="501650"/>
          </a:xfrm>
          <a:prstGeom prst="rect">
            <a:avLst/>
          </a:prstGeom>
        </p:spPr>
        <p:txBody>
          <a:bodyPr vert="horz" lIns="91440" tIns="45720" rIns="91440" bIns="45720" rtlCol="0" anchor="b"/>
          <a:lstStyle>
            <a:lvl1pPr algn="r">
              <a:defRPr sz="1200"/>
            </a:lvl1pPr>
          </a:lstStyle>
          <a:p>
            <a:fld id="{EF35672A-D193-4D7F-8869-D3B2CCFED2D2}" type="slidenum">
              <a:rPr lang="sl-SI" smtClean="0"/>
              <a:t>‹#›</a:t>
            </a:fld>
            <a:endParaRPr lang="sl-SI"/>
          </a:p>
        </p:txBody>
      </p:sp>
    </p:spTree>
    <p:extLst>
      <p:ext uri="{BB962C8B-B14F-4D97-AF65-F5344CB8AC3E}">
        <p14:creationId xmlns:p14="http://schemas.microsoft.com/office/powerpoint/2010/main" val="25355354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značba mesta glave 1"/>
          <p:cNvSpPr>
            <a:spLocks noGrp="1"/>
          </p:cNvSpPr>
          <p:nvPr>
            <p:ph type="hdr" sz="quarter"/>
          </p:nvPr>
        </p:nvSpPr>
        <p:spPr>
          <a:xfrm>
            <a:off x="0" y="0"/>
            <a:ext cx="2986088" cy="501650"/>
          </a:xfrm>
          <a:prstGeom prst="rect">
            <a:avLst/>
          </a:prstGeom>
        </p:spPr>
        <p:txBody>
          <a:bodyPr vert="horz" lIns="91440" tIns="45720" rIns="91440" bIns="45720" rtlCol="0"/>
          <a:lstStyle>
            <a:lvl1pPr algn="l">
              <a:defRPr sz="1200"/>
            </a:lvl1pPr>
          </a:lstStyle>
          <a:p>
            <a:endParaRPr lang="sl-SI"/>
          </a:p>
        </p:txBody>
      </p:sp>
      <p:sp>
        <p:nvSpPr>
          <p:cNvPr id="3" name="Označba mesta datuma 2"/>
          <p:cNvSpPr>
            <a:spLocks noGrp="1"/>
          </p:cNvSpPr>
          <p:nvPr>
            <p:ph type="dt" idx="1"/>
          </p:nvPr>
        </p:nvSpPr>
        <p:spPr>
          <a:xfrm>
            <a:off x="3902075" y="0"/>
            <a:ext cx="2986088" cy="501650"/>
          </a:xfrm>
          <a:prstGeom prst="rect">
            <a:avLst/>
          </a:prstGeom>
        </p:spPr>
        <p:txBody>
          <a:bodyPr vert="horz" lIns="91440" tIns="45720" rIns="91440" bIns="45720" rtlCol="0"/>
          <a:lstStyle>
            <a:lvl1pPr algn="r">
              <a:defRPr sz="1200"/>
            </a:lvl1pPr>
          </a:lstStyle>
          <a:p>
            <a:fld id="{EF9B3F38-7CCC-4FBB-B502-502D45CCA343}" type="datetimeFigureOut">
              <a:rPr lang="sl-SI" smtClean="0"/>
              <a:t>18. 05. 2020</a:t>
            </a:fld>
            <a:endParaRPr lang="sl-SI"/>
          </a:p>
        </p:txBody>
      </p:sp>
      <p:sp>
        <p:nvSpPr>
          <p:cNvPr id="4" name="Označba mesta stranske slike 3"/>
          <p:cNvSpPr>
            <a:spLocks noGrp="1" noRot="1" noChangeAspect="1"/>
          </p:cNvSpPr>
          <p:nvPr>
            <p:ph type="sldImg" idx="2"/>
          </p:nvPr>
        </p:nvSpPr>
        <p:spPr>
          <a:xfrm>
            <a:off x="1189038" y="1252538"/>
            <a:ext cx="4511675" cy="3382962"/>
          </a:xfrm>
          <a:prstGeom prst="rect">
            <a:avLst/>
          </a:prstGeom>
          <a:noFill/>
          <a:ln w="12700">
            <a:solidFill>
              <a:prstClr val="black"/>
            </a:solidFill>
          </a:ln>
        </p:spPr>
        <p:txBody>
          <a:bodyPr vert="horz" lIns="91440" tIns="45720" rIns="91440" bIns="45720" rtlCol="0" anchor="ctr"/>
          <a:lstStyle/>
          <a:p>
            <a:endParaRPr lang="sl-SI"/>
          </a:p>
        </p:txBody>
      </p:sp>
      <p:sp>
        <p:nvSpPr>
          <p:cNvPr id="5" name="Označba mesta opomb 4"/>
          <p:cNvSpPr>
            <a:spLocks noGrp="1"/>
          </p:cNvSpPr>
          <p:nvPr>
            <p:ph type="body" sz="quarter" idx="3"/>
          </p:nvPr>
        </p:nvSpPr>
        <p:spPr>
          <a:xfrm>
            <a:off x="688975" y="4822825"/>
            <a:ext cx="5511800" cy="3946525"/>
          </a:xfrm>
          <a:prstGeom prst="rect">
            <a:avLst/>
          </a:prstGeom>
        </p:spPr>
        <p:txBody>
          <a:bodyPr vert="horz" lIns="91440" tIns="45720" rIns="91440" bIns="45720" rtlCol="0"/>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6" name="Označba mesta noge 5"/>
          <p:cNvSpPr>
            <a:spLocks noGrp="1"/>
          </p:cNvSpPr>
          <p:nvPr>
            <p:ph type="ftr" sz="quarter" idx="4"/>
          </p:nvPr>
        </p:nvSpPr>
        <p:spPr>
          <a:xfrm>
            <a:off x="0" y="9520238"/>
            <a:ext cx="2986088" cy="501650"/>
          </a:xfrm>
          <a:prstGeom prst="rect">
            <a:avLst/>
          </a:prstGeom>
        </p:spPr>
        <p:txBody>
          <a:bodyPr vert="horz" lIns="91440" tIns="45720" rIns="91440" bIns="45720" rtlCol="0" anchor="b"/>
          <a:lstStyle>
            <a:lvl1pPr algn="l">
              <a:defRPr sz="1200"/>
            </a:lvl1pPr>
          </a:lstStyle>
          <a:p>
            <a:endParaRPr lang="sl-SI"/>
          </a:p>
        </p:txBody>
      </p:sp>
      <p:sp>
        <p:nvSpPr>
          <p:cNvPr id="7" name="Označba mesta številke diapozitiva 6"/>
          <p:cNvSpPr>
            <a:spLocks noGrp="1"/>
          </p:cNvSpPr>
          <p:nvPr>
            <p:ph type="sldNum" sz="quarter" idx="5"/>
          </p:nvPr>
        </p:nvSpPr>
        <p:spPr>
          <a:xfrm>
            <a:off x="3902075" y="9520238"/>
            <a:ext cx="2986088" cy="501650"/>
          </a:xfrm>
          <a:prstGeom prst="rect">
            <a:avLst/>
          </a:prstGeom>
        </p:spPr>
        <p:txBody>
          <a:bodyPr vert="horz" lIns="91440" tIns="45720" rIns="91440" bIns="45720" rtlCol="0" anchor="b"/>
          <a:lstStyle>
            <a:lvl1pPr algn="r">
              <a:defRPr sz="1200"/>
            </a:lvl1pPr>
          </a:lstStyle>
          <a:p>
            <a:fld id="{602B9F87-853A-4D63-A0B5-B50A3B7D6C58}" type="slidenum">
              <a:rPr lang="sl-SI" smtClean="0"/>
              <a:t>‹#›</a:t>
            </a:fld>
            <a:endParaRPr lang="sl-SI"/>
          </a:p>
        </p:txBody>
      </p:sp>
    </p:spTree>
    <p:extLst>
      <p:ext uri="{BB962C8B-B14F-4D97-AF65-F5344CB8AC3E}">
        <p14:creationId xmlns:p14="http://schemas.microsoft.com/office/powerpoint/2010/main" val="3899873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endParaRPr lang="sl-SI" dirty="0"/>
          </a:p>
        </p:txBody>
      </p:sp>
      <p:sp>
        <p:nvSpPr>
          <p:cNvPr id="4" name="Označba mesta številke diapozitiva 3"/>
          <p:cNvSpPr>
            <a:spLocks noGrp="1"/>
          </p:cNvSpPr>
          <p:nvPr>
            <p:ph type="sldNum" sz="quarter" idx="10"/>
          </p:nvPr>
        </p:nvSpPr>
        <p:spPr/>
        <p:txBody>
          <a:bodyPr/>
          <a:lstStyle/>
          <a:p>
            <a:fld id="{602B9F87-853A-4D63-A0B5-B50A3B7D6C58}" type="slidenum">
              <a:rPr lang="sl-SI" smtClean="0"/>
              <a:t>2</a:t>
            </a:fld>
            <a:endParaRPr lang="sl-SI"/>
          </a:p>
        </p:txBody>
      </p:sp>
    </p:spTree>
    <p:extLst>
      <p:ext uri="{BB962C8B-B14F-4D97-AF65-F5344CB8AC3E}">
        <p14:creationId xmlns:p14="http://schemas.microsoft.com/office/powerpoint/2010/main" val="16859500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endParaRPr lang="sl-SI" dirty="0"/>
          </a:p>
        </p:txBody>
      </p:sp>
      <p:sp>
        <p:nvSpPr>
          <p:cNvPr id="4" name="Označba mesta številke diapozitiva 3"/>
          <p:cNvSpPr>
            <a:spLocks noGrp="1"/>
          </p:cNvSpPr>
          <p:nvPr>
            <p:ph type="sldNum" sz="quarter" idx="10"/>
          </p:nvPr>
        </p:nvSpPr>
        <p:spPr/>
        <p:txBody>
          <a:bodyPr/>
          <a:lstStyle/>
          <a:p>
            <a:fld id="{602B9F87-853A-4D63-A0B5-B50A3B7D6C58}" type="slidenum">
              <a:rPr lang="sl-SI" smtClean="0"/>
              <a:t>3</a:t>
            </a:fld>
            <a:endParaRPr lang="sl-SI"/>
          </a:p>
        </p:txBody>
      </p:sp>
    </p:spTree>
    <p:extLst>
      <p:ext uri="{BB962C8B-B14F-4D97-AF65-F5344CB8AC3E}">
        <p14:creationId xmlns:p14="http://schemas.microsoft.com/office/powerpoint/2010/main" val="632675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diapozitiv">
    <p:spTree>
      <p:nvGrpSpPr>
        <p:cNvPr id="1" name=""/>
        <p:cNvGrpSpPr/>
        <p:nvPr/>
      </p:nvGrpSpPr>
      <p:grpSpPr>
        <a:xfrm>
          <a:off x="0" y="0"/>
          <a:ext cx="0" cy="0"/>
          <a:chOff x="0" y="0"/>
          <a:chExt cx="0" cy="0"/>
        </a:xfrm>
      </p:grpSpPr>
      <p:sp>
        <p:nvSpPr>
          <p:cNvPr id="2" name="Naslov 1"/>
          <p:cNvSpPr>
            <a:spLocks noGrp="1"/>
          </p:cNvSpPr>
          <p:nvPr>
            <p:ph type="ctrTitle"/>
          </p:nvPr>
        </p:nvSpPr>
        <p:spPr>
          <a:xfrm>
            <a:off x="1143000" y="1122363"/>
            <a:ext cx="6858000" cy="2387600"/>
          </a:xfrm>
        </p:spPr>
        <p:txBody>
          <a:bodyPr anchor="b"/>
          <a:lstStyle>
            <a:lvl1pPr algn="ctr">
              <a:defRPr sz="4500"/>
            </a:lvl1pPr>
          </a:lstStyle>
          <a:p>
            <a:r>
              <a:rPr lang="sl-SI" smtClean="0"/>
              <a:t>Uredite slog naslova matrice</a:t>
            </a:r>
            <a:endParaRPr lang="sl-SI"/>
          </a:p>
        </p:txBody>
      </p:sp>
      <p:sp>
        <p:nvSpPr>
          <p:cNvPr id="3" name="Podnaslov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sl-SI" smtClean="0"/>
              <a:t>Kliknite, da uredite slog podnaslova matrice</a:t>
            </a:r>
            <a:endParaRPr lang="sl-SI"/>
          </a:p>
        </p:txBody>
      </p:sp>
      <p:sp>
        <p:nvSpPr>
          <p:cNvPr id="4" name="Označba mesta datuma 3"/>
          <p:cNvSpPr>
            <a:spLocks noGrp="1"/>
          </p:cNvSpPr>
          <p:nvPr>
            <p:ph type="dt" sz="half" idx="10"/>
          </p:nvPr>
        </p:nvSpPr>
        <p:spPr/>
        <p:txBody>
          <a:bodyPr/>
          <a:lstStyle/>
          <a:p>
            <a:fld id="{EC69A59C-9A0B-40BC-BEF3-75E63AAC039B}" type="datetimeFigureOut">
              <a:rPr lang="sl-SI" smtClean="0"/>
              <a:t>18. 05. 2020</a:t>
            </a:fld>
            <a:endParaRPr lang="sl-SI"/>
          </a:p>
        </p:txBody>
      </p:sp>
      <p:sp>
        <p:nvSpPr>
          <p:cNvPr id="5" name="Označba mesta noge 4"/>
          <p:cNvSpPr>
            <a:spLocks noGrp="1"/>
          </p:cNvSpPr>
          <p:nvPr>
            <p:ph type="ftr" sz="quarter" idx="11"/>
          </p:nvPr>
        </p:nvSpPr>
        <p:spPr/>
        <p:txBody>
          <a:bodyPr/>
          <a:lstStyle/>
          <a:p>
            <a:endParaRPr lang="sl-SI"/>
          </a:p>
        </p:txBody>
      </p:sp>
      <p:sp>
        <p:nvSpPr>
          <p:cNvPr id="6" name="Označba mesta številke diapozitiva 5"/>
          <p:cNvSpPr>
            <a:spLocks noGrp="1"/>
          </p:cNvSpPr>
          <p:nvPr>
            <p:ph type="sldNum" sz="quarter" idx="12"/>
          </p:nvPr>
        </p:nvSpPr>
        <p:spPr/>
        <p:txBody>
          <a:bodyPr/>
          <a:lstStyle/>
          <a:p>
            <a:fld id="{310E4FF0-FB62-447E-B38E-C828BC14EB03}" type="slidenum">
              <a:rPr lang="sl-SI" smtClean="0"/>
              <a:t>‹#›</a:t>
            </a:fld>
            <a:endParaRPr lang="sl-SI"/>
          </a:p>
        </p:txBody>
      </p:sp>
    </p:spTree>
    <p:extLst>
      <p:ext uri="{BB962C8B-B14F-4D97-AF65-F5344CB8AC3E}">
        <p14:creationId xmlns:p14="http://schemas.microsoft.com/office/powerpoint/2010/main" val="41500071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Uredite slog naslova matrice</a:t>
            </a:r>
            <a:endParaRPr lang="sl-SI"/>
          </a:p>
        </p:txBody>
      </p:sp>
      <p:sp>
        <p:nvSpPr>
          <p:cNvPr id="3" name="Označba mesta navpičnega besedila 2"/>
          <p:cNvSpPr>
            <a:spLocks noGrp="1"/>
          </p:cNvSpPr>
          <p:nvPr>
            <p:ph type="body" orient="vert" idx="1"/>
          </p:nvPr>
        </p:nvSpPr>
        <p:spPr/>
        <p:txBody>
          <a:bodyPr vert="eaVert"/>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značba mesta datuma 3"/>
          <p:cNvSpPr>
            <a:spLocks noGrp="1"/>
          </p:cNvSpPr>
          <p:nvPr>
            <p:ph type="dt" sz="half" idx="10"/>
          </p:nvPr>
        </p:nvSpPr>
        <p:spPr/>
        <p:txBody>
          <a:bodyPr/>
          <a:lstStyle/>
          <a:p>
            <a:fld id="{EC69A59C-9A0B-40BC-BEF3-75E63AAC039B}" type="datetimeFigureOut">
              <a:rPr lang="sl-SI" smtClean="0"/>
              <a:t>18. 05. 2020</a:t>
            </a:fld>
            <a:endParaRPr lang="sl-SI"/>
          </a:p>
        </p:txBody>
      </p:sp>
      <p:sp>
        <p:nvSpPr>
          <p:cNvPr id="5" name="Označba mesta noge 4"/>
          <p:cNvSpPr>
            <a:spLocks noGrp="1"/>
          </p:cNvSpPr>
          <p:nvPr>
            <p:ph type="ftr" sz="quarter" idx="11"/>
          </p:nvPr>
        </p:nvSpPr>
        <p:spPr/>
        <p:txBody>
          <a:bodyPr/>
          <a:lstStyle/>
          <a:p>
            <a:endParaRPr lang="sl-SI"/>
          </a:p>
        </p:txBody>
      </p:sp>
      <p:sp>
        <p:nvSpPr>
          <p:cNvPr id="6" name="Označba mesta številke diapozitiva 5"/>
          <p:cNvSpPr>
            <a:spLocks noGrp="1"/>
          </p:cNvSpPr>
          <p:nvPr>
            <p:ph type="sldNum" sz="quarter" idx="12"/>
          </p:nvPr>
        </p:nvSpPr>
        <p:spPr/>
        <p:txBody>
          <a:bodyPr/>
          <a:lstStyle/>
          <a:p>
            <a:fld id="{310E4FF0-FB62-447E-B38E-C828BC14EB03}" type="slidenum">
              <a:rPr lang="sl-SI" smtClean="0"/>
              <a:t>‹#›</a:t>
            </a:fld>
            <a:endParaRPr lang="sl-SI"/>
          </a:p>
        </p:txBody>
      </p:sp>
    </p:spTree>
    <p:extLst>
      <p:ext uri="{BB962C8B-B14F-4D97-AF65-F5344CB8AC3E}">
        <p14:creationId xmlns:p14="http://schemas.microsoft.com/office/powerpoint/2010/main" val="36144134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Navpični naslov 1"/>
          <p:cNvSpPr>
            <a:spLocks noGrp="1"/>
          </p:cNvSpPr>
          <p:nvPr>
            <p:ph type="title" orient="vert"/>
          </p:nvPr>
        </p:nvSpPr>
        <p:spPr>
          <a:xfrm>
            <a:off x="6543675" y="365125"/>
            <a:ext cx="1971675" cy="5811838"/>
          </a:xfrm>
        </p:spPr>
        <p:txBody>
          <a:bodyPr vert="eaVert"/>
          <a:lstStyle/>
          <a:p>
            <a:r>
              <a:rPr lang="sl-SI" smtClean="0"/>
              <a:t>Uredite slog naslova matrice</a:t>
            </a:r>
            <a:endParaRPr lang="sl-SI"/>
          </a:p>
        </p:txBody>
      </p:sp>
      <p:sp>
        <p:nvSpPr>
          <p:cNvPr id="3" name="Označba mesta navpičnega besedila 2"/>
          <p:cNvSpPr>
            <a:spLocks noGrp="1"/>
          </p:cNvSpPr>
          <p:nvPr>
            <p:ph type="body" orient="vert" idx="1"/>
          </p:nvPr>
        </p:nvSpPr>
        <p:spPr>
          <a:xfrm>
            <a:off x="628650" y="365125"/>
            <a:ext cx="5800725" cy="5811838"/>
          </a:xfrm>
        </p:spPr>
        <p:txBody>
          <a:bodyPr vert="eaVert"/>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značba mesta datuma 3"/>
          <p:cNvSpPr>
            <a:spLocks noGrp="1"/>
          </p:cNvSpPr>
          <p:nvPr>
            <p:ph type="dt" sz="half" idx="10"/>
          </p:nvPr>
        </p:nvSpPr>
        <p:spPr/>
        <p:txBody>
          <a:bodyPr/>
          <a:lstStyle/>
          <a:p>
            <a:fld id="{EC69A59C-9A0B-40BC-BEF3-75E63AAC039B}" type="datetimeFigureOut">
              <a:rPr lang="sl-SI" smtClean="0"/>
              <a:t>18. 05. 2020</a:t>
            </a:fld>
            <a:endParaRPr lang="sl-SI"/>
          </a:p>
        </p:txBody>
      </p:sp>
      <p:sp>
        <p:nvSpPr>
          <p:cNvPr id="5" name="Označba mesta noge 4"/>
          <p:cNvSpPr>
            <a:spLocks noGrp="1"/>
          </p:cNvSpPr>
          <p:nvPr>
            <p:ph type="ftr" sz="quarter" idx="11"/>
          </p:nvPr>
        </p:nvSpPr>
        <p:spPr/>
        <p:txBody>
          <a:bodyPr/>
          <a:lstStyle/>
          <a:p>
            <a:endParaRPr lang="sl-SI"/>
          </a:p>
        </p:txBody>
      </p:sp>
      <p:sp>
        <p:nvSpPr>
          <p:cNvPr id="6" name="Označba mesta številke diapozitiva 5"/>
          <p:cNvSpPr>
            <a:spLocks noGrp="1"/>
          </p:cNvSpPr>
          <p:nvPr>
            <p:ph type="sldNum" sz="quarter" idx="12"/>
          </p:nvPr>
        </p:nvSpPr>
        <p:spPr/>
        <p:txBody>
          <a:bodyPr/>
          <a:lstStyle/>
          <a:p>
            <a:fld id="{310E4FF0-FB62-447E-B38E-C828BC14EB03}" type="slidenum">
              <a:rPr lang="sl-SI" smtClean="0"/>
              <a:t>‹#›</a:t>
            </a:fld>
            <a:endParaRPr lang="sl-SI"/>
          </a:p>
        </p:txBody>
      </p:sp>
    </p:spTree>
    <p:extLst>
      <p:ext uri="{BB962C8B-B14F-4D97-AF65-F5344CB8AC3E}">
        <p14:creationId xmlns:p14="http://schemas.microsoft.com/office/powerpoint/2010/main" val="30294638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Uredite slog naslova matrice</a:t>
            </a:r>
            <a:endParaRPr lang="sl-SI"/>
          </a:p>
        </p:txBody>
      </p:sp>
      <p:sp>
        <p:nvSpPr>
          <p:cNvPr id="3" name="Označba mesta vsebine 2"/>
          <p:cNvSpPr>
            <a:spLocks noGrp="1"/>
          </p:cNvSpPr>
          <p:nvPr>
            <p:ph idx="1"/>
          </p:nvPr>
        </p:nvSpPr>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značba mesta datuma 3"/>
          <p:cNvSpPr>
            <a:spLocks noGrp="1"/>
          </p:cNvSpPr>
          <p:nvPr>
            <p:ph type="dt" sz="half" idx="10"/>
          </p:nvPr>
        </p:nvSpPr>
        <p:spPr/>
        <p:txBody>
          <a:bodyPr/>
          <a:lstStyle/>
          <a:p>
            <a:fld id="{EC69A59C-9A0B-40BC-BEF3-75E63AAC039B}" type="datetimeFigureOut">
              <a:rPr lang="sl-SI" smtClean="0"/>
              <a:t>18. 05. 2020</a:t>
            </a:fld>
            <a:endParaRPr lang="sl-SI"/>
          </a:p>
        </p:txBody>
      </p:sp>
      <p:sp>
        <p:nvSpPr>
          <p:cNvPr id="5" name="Označba mesta noge 4"/>
          <p:cNvSpPr>
            <a:spLocks noGrp="1"/>
          </p:cNvSpPr>
          <p:nvPr>
            <p:ph type="ftr" sz="quarter" idx="11"/>
          </p:nvPr>
        </p:nvSpPr>
        <p:spPr/>
        <p:txBody>
          <a:bodyPr/>
          <a:lstStyle/>
          <a:p>
            <a:endParaRPr lang="sl-SI"/>
          </a:p>
        </p:txBody>
      </p:sp>
      <p:sp>
        <p:nvSpPr>
          <p:cNvPr id="6" name="Označba mesta številke diapozitiva 5"/>
          <p:cNvSpPr>
            <a:spLocks noGrp="1"/>
          </p:cNvSpPr>
          <p:nvPr>
            <p:ph type="sldNum" sz="quarter" idx="12"/>
          </p:nvPr>
        </p:nvSpPr>
        <p:spPr/>
        <p:txBody>
          <a:bodyPr/>
          <a:lstStyle/>
          <a:p>
            <a:fld id="{310E4FF0-FB62-447E-B38E-C828BC14EB03}" type="slidenum">
              <a:rPr lang="sl-SI" smtClean="0"/>
              <a:t>‹#›</a:t>
            </a:fld>
            <a:endParaRPr lang="sl-SI"/>
          </a:p>
        </p:txBody>
      </p:sp>
    </p:spTree>
    <p:extLst>
      <p:ext uri="{BB962C8B-B14F-4D97-AF65-F5344CB8AC3E}">
        <p14:creationId xmlns:p14="http://schemas.microsoft.com/office/powerpoint/2010/main" val="1662245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sp>
        <p:nvSpPr>
          <p:cNvPr id="2" name="Naslov 1"/>
          <p:cNvSpPr>
            <a:spLocks noGrp="1"/>
          </p:cNvSpPr>
          <p:nvPr>
            <p:ph type="title"/>
          </p:nvPr>
        </p:nvSpPr>
        <p:spPr>
          <a:xfrm>
            <a:off x="623888" y="1709739"/>
            <a:ext cx="7886700" cy="2852737"/>
          </a:xfrm>
        </p:spPr>
        <p:txBody>
          <a:bodyPr anchor="b"/>
          <a:lstStyle>
            <a:lvl1pPr>
              <a:defRPr sz="4500"/>
            </a:lvl1pPr>
          </a:lstStyle>
          <a:p>
            <a:r>
              <a:rPr lang="sl-SI" smtClean="0"/>
              <a:t>Uredite slog naslova matrice</a:t>
            </a:r>
            <a:endParaRPr lang="sl-SI"/>
          </a:p>
        </p:txBody>
      </p:sp>
      <p:sp>
        <p:nvSpPr>
          <p:cNvPr id="3" name="Označba mesta besedila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sl-SI" smtClean="0"/>
              <a:t>Uredite sloge besedila matrice</a:t>
            </a:r>
          </a:p>
        </p:txBody>
      </p:sp>
      <p:sp>
        <p:nvSpPr>
          <p:cNvPr id="4" name="Označba mesta datuma 3"/>
          <p:cNvSpPr>
            <a:spLocks noGrp="1"/>
          </p:cNvSpPr>
          <p:nvPr>
            <p:ph type="dt" sz="half" idx="10"/>
          </p:nvPr>
        </p:nvSpPr>
        <p:spPr/>
        <p:txBody>
          <a:bodyPr/>
          <a:lstStyle/>
          <a:p>
            <a:fld id="{EC69A59C-9A0B-40BC-BEF3-75E63AAC039B}" type="datetimeFigureOut">
              <a:rPr lang="sl-SI" smtClean="0"/>
              <a:t>18. 05. 2020</a:t>
            </a:fld>
            <a:endParaRPr lang="sl-SI"/>
          </a:p>
        </p:txBody>
      </p:sp>
      <p:sp>
        <p:nvSpPr>
          <p:cNvPr id="5" name="Označba mesta noge 4"/>
          <p:cNvSpPr>
            <a:spLocks noGrp="1"/>
          </p:cNvSpPr>
          <p:nvPr>
            <p:ph type="ftr" sz="quarter" idx="11"/>
          </p:nvPr>
        </p:nvSpPr>
        <p:spPr/>
        <p:txBody>
          <a:bodyPr/>
          <a:lstStyle/>
          <a:p>
            <a:endParaRPr lang="sl-SI"/>
          </a:p>
        </p:txBody>
      </p:sp>
      <p:sp>
        <p:nvSpPr>
          <p:cNvPr id="6" name="Označba mesta številke diapozitiva 5"/>
          <p:cNvSpPr>
            <a:spLocks noGrp="1"/>
          </p:cNvSpPr>
          <p:nvPr>
            <p:ph type="sldNum" sz="quarter" idx="12"/>
          </p:nvPr>
        </p:nvSpPr>
        <p:spPr/>
        <p:txBody>
          <a:bodyPr/>
          <a:lstStyle/>
          <a:p>
            <a:fld id="{310E4FF0-FB62-447E-B38E-C828BC14EB03}" type="slidenum">
              <a:rPr lang="sl-SI" smtClean="0"/>
              <a:t>‹#›</a:t>
            </a:fld>
            <a:endParaRPr lang="sl-SI"/>
          </a:p>
        </p:txBody>
      </p:sp>
    </p:spTree>
    <p:extLst>
      <p:ext uri="{BB962C8B-B14F-4D97-AF65-F5344CB8AC3E}">
        <p14:creationId xmlns:p14="http://schemas.microsoft.com/office/powerpoint/2010/main" val="30447985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Uredite slog naslova matrice</a:t>
            </a:r>
            <a:endParaRPr lang="sl-SI"/>
          </a:p>
        </p:txBody>
      </p:sp>
      <p:sp>
        <p:nvSpPr>
          <p:cNvPr id="3" name="Označba mesta vsebine 2"/>
          <p:cNvSpPr>
            <a:spLocks noGrp="1"/>
          </p:cNvSpPr>
          <p:nvPr>
            <p:ph sz="half" idx="1"/>
          </p:nvPr>
        </p:nvSpPr>
        <p:spPr>
          <a:xfrm>
            <a:off x="628650" y="1825625"/>
            <a:ext cx="3886200" cy="4351338"/>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značba mesta vsebine 3"/>
          <p:cNvSpPr>
            <a:spLocks noGrp="1"/>
          </p:cNvSpPr>
          <p:nvPr>
            <p:ph sz="half" idx="2"/>
          </p:nvPr>
        </p:nvSpPr>
        <p:spPr>
          <a:xfrm>
            <a:off x="4629150" y="1825625"/>
            <a:ext cx="3886200" cy="4351338"/>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5" name="Označba mesta datuma 4"/>
          <p:cNvSpPr>
            <a:spLocks noGrp="1"/>
          </p:cNvSpPr>
          <p:nvPr>
            <p:ph type="dt" sz="half" idx="10"/>
          </p:nvPr>
        </p:nvSpPr>
        <p:spPr/>
        <p:txBody>
          <a:bodyPr/>
          <a:lstStyle/>
          <a:p>
            <a:fld id="{EC69A59C-9A0B-40BC-BEF3-75E63AAC039B}" type="datetimeFigureOut">
              <a:rPr lang="sl-SI" smtClean="0"/>
              <a:t>18. 05. 2020</a:t>
            </a:fld>
            <a:endParaRPr lang="sl-SI"/>
          </a:p>
        </p:txBody>
      </p:sp>
      <p:sp>
        <p:nvSpPr>
          <p:cNvPr id="6" name="Označba mesta noge 5"/>
          <p:cNvSpPr>
            <a:spLocks noGrp="1"/>
          </p:cNvSpPr>
          <p:nvPr>
            <p:ph type="ftr" sz="quarter" idx="11"/>
          </p:nvPr>
        </p:nvSpPr>
        <p:spPr/>
        <p:txBody>
          <a:bodyPr/>
          <a:lstStyle/>
          <a:p>
            <a:endParaRPr lang="sl-SI"/>
          </a:p>
        </p:txBody>
      </p:sp>
      <p:sp>
        <p:nvSpPr>
          <p:cNvPr id="7" name="Označba mesta številke diapozitiva 6"/>
          <p:cNvSpPr>
            <a:spLocks noGrp="1"/>
          </p:cNvSpPr>
          <p:nvPr>
            <p:ph type="sldNum" sz="quarter" idx="12"/>
          </p:nvPr>
        </p:nvSpPr>
        <p:spPr/>
        <p:txBody>
          <a:bodyPr/>
          <a:lstStyle/>
          <a:p>
            <a:fld id="{310E4FF0-FB62-447E-B38E-C828BC14EB03}" type="slidenum">
              <a:rPr lang="sl-SI" smtClean="0"/>
              <a:t>‹#›</a:t>
            </a:fld>
            <a:endParaRPr lang="sl-SI"/>
          </a:p>
        </p:txBody>
      </p:sp>
    </p:spTree>
    <p:extLst>
      <p:ext uri="{BB962C8B-B14F-4D97-AF65-F5344CB8AC3E}">
        <p14:creationId xmlns:p14="http://schemas.microsoft.com/office/powerpoint/2010/main" val="29034184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Naslov 1"/>
          <p:cNvSpPr>
            <a:spLocks noGrp="1"/>
          </p:cNvSpPr>
          <p:nvPr>
            <p:ph type="title"/>
          </p:nvPr>
        </p:nvSpPr>
        <p:spPr>
          <a:xfrm>
            <a:off x="629841" y="365126"/>
            <a:ext cx="7886700" cy="1325563"/>
          </a:xfrm>
        </p:spPr>
        <p:txBody>
          <a:bodyPr/>
          <a:lstStyle/>
          <a:p>
            <a:r>
              <a:rPr lang="sl-SI" smtClean="0"/>
              <a:t>Uredite slog naslova matrice</a:t>
            </a:r>
            <a:endParaRPr lang="sl-SI"/>
          </a:p>
        </p:txBody>
      </p:sp>
      <p:sp>
        <p:nvSpPr>
          <p:cNvPr id="3" name="Označba mesta besedila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sl-SI" smtClean="0"/>
              <a:t>Uredite sloge besedila matrice</a:t>
            </a:r>
          </a:p>
        </p:txBody>
      </p:sp>
      <p:sp>
        <p:nvSpPr>
          <p:cNvPr id="4" name="Označba mesta vsebine 3"/>
          <p:cNvSpPr>
            <a:spLocks noGrp="1"/>
          </p:cNvSpPr>
          <p:nvPr>
            <p:ph sz="half" idx="2"/>
          </p:nvPr>
        </p:nvSpPr>
        <p:spPr>
          <a:xfrm>
            <a:off x="629842" y="2505075"/>
            <a:ext cx="3868340" cy="3684588"/>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5" name="Označba mesta besedila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sl-SI" smtClean="0"/>
              <a:t>Uredite sloge besedila matrice</a:t>
            </a:r>
          </a:p>
        </p:txBody>
      </p:sp>
      <p:sp>
        <p:nvSpPr>
          <p:cNvPr id="6" name="Označba mesta vsebine 5"/>
          <p:cNvSpPr>
            <a:spLocks noGrp="1"/>
          </p:cNvSpPr>
          <p:nvPr>
            <p:ph sz="quarter" idx="4"/>
          </p:nvPr>
        </p:nvSpPr>
        <p:spPr>
          <a:xfrm>
            <a:off x="4629150" y="2505075"/>
            <a:ext cx="3887391" cy="3684588"/>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7" name="Označba mesta datuma 6"/>
          <p:cNvSpPr>
            <a:spLocks noGrp="1"/>
          </p:cNvSpPr>
          <p:nvPr>
            <p:ph type="dt" sz="half" idx="10"/>
          </p:nvPr>
        </p:nvSpPr>
        <p:spPr/>
        <p:txBody>
          <a:bodyPr/>
          <a:lstStyle/>
          <a:p>
            <a:fld id="{EC69A59C-9A0B-40BC-BEF3-75E63AAC039B}" type="datetimeFigureOut">
              <a:rPr lang="sl-SI" smtClean="0"/>
              <a:t>18. 05. 2020</a:t>
            </a:fld>
            <a:endParaRPr lang="sl-SI"/>
          </a:p>
        </p:txBody>
      </p:sp>
      <p:sp>
        <p:nvSpPr>
          <p:cNvPr id="8" name="Označba mesta noge 7"/>
          <p:cNvSpPr>
            <a:spLocks noGrp="1"/>
          </p:cNvSpPr>
          <p:nvPr>
            <p:ph type="ftr" sz="quarter" idx="11"/>
          </p:nvPr>
        </p:nvSpPr>
        <p:spPr/>
        <p:txBody>
          <a:bodyPr/>
          <a:lstStyle/>
          <a:p>
            <a:endParaRPr lang="sl-SI"/>
          </a:p>
        </p:txBody>
      </p:sp>
      <p:sp>
        <p:nvSpPr>
          <p:cNvPr id="9" name="Označba mesta številke diapozitiva 8"/>
          <p:cNvSpPr>
            <a:spLocks noGrp="1"/>
          </p:cNvSpPr>
          <p:nvPr>
            <p:ph type="sldNum" sz="quarter" idx="12"/>
          </p:nvPr>
        </p:nvSpPr>
        <p:spPr/>
        <p:txBody>
          <a:bodyPr/>
          <a:lstStyle/>
          <a:p>
            <a:fld id="{310E4FF0-FB62-447E-B38E-C828BC14EB03}" type="slidenum">
              <a:rPr lang="sl-SI" smtClean="0"/>
              <a:t>‹#›</a:t>
            </a:fld>
            <a:endParaRPr lang="sl-SI"/>
          </a:p>
        </p:txBody>
      </p:sp>
    </p:spTree>
    <p:extLst>
      <p:ext uri="{BB962C8B-B14F-4D97-AF65-F5344CB8AC3E}">
        <p14:creationId xmlns:p14="http://schemas.microsoft.com/office/powerpoint/2010/main" val="1724384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Uredite slog naslova matrice</a:t>
            </a:r>
            <a:endParaRPr lang="sl-SI"/>
          </a:p>
        </p:txBody>
      </p:sp>
      <p:sp>
        <p:nvSpPr>
          <p:cNvPr id="3" name="Označba mesta datuma 2"/>
          <p:cNvSpPr>
            <a:spLocks noGrp="1"/>
          </p:cNvSpPr>
          <p:nvPr>
            <p:ph type="dt" sz="half" idx="10"/>
          </p:nvPr>
        </p:nvSpPr>
        <p:spPr/>
        <p:txBody>
          <a:bodyPr/>
          <a:lstStyle/>
          <a:p>
            <a:fld id="{EC69A59C-9A0B-40BC-BEF3-75E63AAC039B}" type="datetimeFigureOut">
              <a:rPr lang="sl-SI" smtClean="0"/>
              <a:t>18. 05. 2020</a:t>
            </a:fld>
            <a:endParaRPr lang="sl-SI"/>
          </a:p>
        </p:txBody>
      </p:sp>
      <p:sp>
        <p:nvSpPr>
          <p:cNvPr id="4" name="Označba mesta noge 3"/>
          <p:cNvSpPr>
            <a:spLocks noGrp="1"/>
          </p:cNvSpPr>
          <p:nvPr>
            <p:ph type="ftr" sz="quarter" idx="11"/>
          </p:nvPr>
        </p:nvSpPr>
        <p:spPr/>
        <p:txBody>
          <a:bodyPr/>
          <a:lstStyle/>
          <a:p>
            <a:endParaRPr lang="sl-SI"/>
          </a:p>
        </p:txBody>
      </p:sp>
      <p:sp>
        <p:nvSpPr>
          <p:cNvPr id="5" name="Označba mesta številke diapozitiva 4"/>
          <p:cNvSpPr>
            <a:spLocks noGrp="1"/>
          </p:cNvSpPr>
          <p:nvPr>
            <p:ph type="sldNum" sz="quarter" idx="12"/>
          </p:nvPr>
        </p:nvSpPr>
        <p:spPr/>
        <p:txBody>
          <a:bodyPr/>
          <a:lstStyle/>
          <a:p>
            <a:fld id="{310E4FF0-FB62-447E-B38E-C828BC14EB03}" type="slidenum">
              <a:rPr lang="sl-SI" smtClean="0"/>
              <a:t>‹#›</a:t>
            </a:fld>
            <a:endParaRPr lang="sl-SI"/>
          </a:p>
        </p:txBody>
      </p:sp>
    </p:spTree>
    <p:extLst>
      <p:ext uri="{BB962C8B-B14F-4D97-AF65-F5344CB8AC3E}">
        <p14:creationId xmlns:p14="http://schemas.microsoft.com/office/powerpoint/2010/main" val="13064849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Označba mesta datuma 1"/>
          <p:cNvSpPr>
            <a:spLocks noGrp="1"/>
          </p:cNvSpPr>
          <p:nvPr>
            <p:ph type="dt" sz="half" idx="10"/>
          </p:nvPr>
        </p:nvSpPr>
        <p:spPr/>
        <p:txBody>
          <a:bodyPr/>
          <a:lstStyle/>
          <a:p>
            <a:fld id="{EC69A59C-9A0B-40BC-BEF3-75E63AAC039B}" type="datetimeFigureOut">
              <a:rPr lang="sl-SI" smtClean="0"/>
              <a:t>18. 05. 2020</a:t>
            </a:fld>
            <a:endParaRPr lang="sl-SI"/>
          </a:p>
        </p:txBody>
      </p:sp>
      <p:sp>
        <p:nvSpPr>
          <p:cNvPr id="3" name="Označba mesta noge 2"/>
          <p:cNvSpPr>
            <a:spLocks noGrp="1"/>
          </p:cNvSpPr>
          <p:nvPr>
            <p:ph type="ftr" sz="quarter" idx="11"/>
          </p:nvPr>
        </p:nvSpPr>
        <p:spPr/>
        <p:txBody>
          <a:bodyPr/>
          <a:lstStyle/>
          <a:p>
            <a:endParaRPr lang="sl-SI"/>
          </a:p>
        </p:txBody>
      </p:sp>
      <p:sp>
        <p:nvSpPr>
          <p:cNvPr id="4" name="Označba mesta številke diapozitiva 3"/>
          <p:cNvSpPr>
            <a:spLocks noGrp="1"/>
          </p:cNvSpPr>
          <p:nvPr>
            <p:ph type="sldNum" sz="quarter" idx="12"/>
          </p:nvPr>
        </p:nvSpPr>
        <p:spPr/>
        <p:txBody>
          <a:bodyPr/>
          <a:lstStyle/>
          <a:p>
            <a:fld id="{310E4FF0-FB62-447E-B38E-C828BC14EB03}" type="slidenum">
              <a:rPr lang="sl-SI" smtClean="0"/>
              <a:t>‹#›</a:t>
            </a:fld>
            <a:endParaRPr lang="sl-SI"/>
          </a:p>
        </p:txBody>
      </p:sp>
    </p:spTree>
    <p:extLst>
      <p:ext uri="{BB962C8B-B14F-4D97-AF65-F5344CB8AC3E}">
        <p14:creationId xmlns:p14="http://schemas.microsoft.com/office/powerpoint/2010/main" val="7257723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Vsebina z naslovom">
    <p:spTree>
      <p:nvGrpSpPr>
        <p:cNvPr id="1" name=""/>
        <p:cNvGrpSpPr/>
        <p:nvPr/>
      </p:nvGrpSpPr>
      <p:grpSpPr>
        <a:xfrm>
          <a:off x="0" y="0"/>
          <a:ext cx="0" cy="0"/>
          <a:chOff x="0" y="0"/>
          <a:chExt cx="0" cy="0"/>
        </a:xfrm>
      </p:grpSpPr>
      <p:sp>
        <p:nvSpPr>
          <p:cNvPr id="2" name="Naslov 1"/>
          <p:cNvSpPr>
            <a:spLocks noGrp="1"/>
          </p:cNvSpPr>
          <p:nvPr>
            <p:ph type="title"/>
          </p:nvPr>
        </p:nvSpPr>
        <p:spPr>
          <a:xfrm>
            <a:off x="629841" y="457200"/>
            <a:ext cx="2949178" cy="1600200"/>
          </a:xfrm>
        </p:spPr>
        <p:txBody>
          <a:bodyPr anchor="b"/>
          <a:lstStyle>
            <a:lvl1pPr>
              <a:defRPr sz="2400"/>
            </a:lvl1pPr>
          </a:lstStyle>
          <a:p>
            <a:r>
              <a:rPr lang="sl-SI" smtClean="0"/>
              <a:t>Uredite slog naslova matrice</a:t>
            </a:r>
            <a:endParaRPr lang="sl-SI"/>
          </a:p>
        </p:txBody>
      </p:sp>
      <p:sp>
        <p:nvSpPr>
          <p:cNvPr id="3" name="Označba mesta vsebine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značba mesta besedila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sl-SI" smtClean="0"/>
              <a:t>Uredite sloge besedila matrice</a:t>
            </a:r>
          </a:p>
        </p:txBody>
      </p:sp>
      <p:sp>
        <p:nvSpPr>
          <p:cNvPr id="5" name="Označba mesta datuma 4"/>
          <p:cNvSpPr>
            <a:spLocks noGrp="1"/>
          </p:cNvSpPr>
          <p:nvPr>
            <p:ph type="dt" sz="half" idx="10"/>
          </p:nvPr>
        </p:nvSpPr>
        <p:spPr/>
        <p:txBody>
          <a:bodyPr/>
          <a:lstStyle/>
          <a:p>
            <a:fld id="{EC69A59C-9A0B-40BC-BEF3-75E63AAC039B}" type="datetimeFigureOut">
              <a:rPr lang="sl-SI" smtClean="0"/>
              <a:t>18. 05. 2020</a:t>
            </a:fld>
            <a:endParaRPr lang="sl-SI"/>
          </a:p>
        </p:txBody>
      </p:sp>
      <p:sp>
        <p:nvSpPr>
          <p:cNvPr id="6" name="Označba mesta noge 5"/>
          <p:cNvSpPr>
            <a:spLocks noGrp="1"/>
          </p:cNvSpPr>
          <p:nvPr>
            <p:ph type="ftr" sz="quarter" idx="11"/>
          </p:nvPr>
        </p:nvSpPr>
        <p:spPr/>
        <p:txBody>
          <a:bodyPr/>
          <a:lstStyle/>
          <a:p>
            <a:endParaRPr lang="sl-SI"/>
          </a:p>
        </p:txBody>
      </p:sp>
      <p:sp>
        <p:nvSpPr>
          <p:cNvPr id="7" name="Označba mesta številke diapozitiva 6"/>
          <p:cNvSpPr>
            <a:spLocks noGrp="1"/>
          </p:cNvSpPr>
          <p:nvPr>
            <p:ph type="sldNum" sz="quarter" idx="12"/>
          </p:nvPr>
        </p:nvSpPr>
        <p:spPr/>
        <p:txBody>
          <a:bodyPr/>
          <a:lstStyle/>
          <a:p>
            <a:fld id="{310E4FF0-FB62-447E-B38E-C828BC14EB03}" type="slidenum">
              <a:rPr lang="sl-SI" smtClean="0"/>
              <a:t>‹#›</a:t>
            </a:fld>
            <a:endParaRPr lang="sl-SI"/>
          </a:p>
        </p:txBody>
      </p:sp>
    </p:spTree>
    <p:extLst>
      <p:ext uri="{BB962C8B-B14F-4D97-AF65-F5344CB8AC3E}">
        <p14:creationId xmlns:p14="http://schemas.microsoft.com/office/powerpoint/2010/main" val="15316570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sp>
        <p:nvSpPr>
          <p:cNvPr id="2" name="Naslov 1"/>
          <p:cNvSpPr>
            <a:spLocks noGrp="1"/>
          </p:cNvSpPr>
          <p:nvPr>
            <p:ph type="title"/>
          </p:nvPr>
        </p:nvSpPr>
        <p:spPr>
          <a:xfrm>
            <a:off x="629841" y="457200"/>
            <a:ext cx="2949178" cy="1600200"/>
          </a:xfrm>
        </p:spPr>
        <p:txBody>
          <a:bodyPr anchor="b"/>
          <a:lstStyle>
            <a:lvl1pPr>
              <a:defRPr sz="2400"/>
            </a:lvl1pPr>
          </a:lstStyle>
          <a:p>
            <a:r>
              <a:rPr lang="sl-SI" smtClean="0"/>
              <a:t>Uredite slog naslova matrice</a:t>
            </a:r>
            <a:endParaRPr lang="sl-SI"/>
          </a:p>
        </p:txBody>
      </p:sp>
      <p:sp>
        <p:nvSpPr>
          <p:cNvPr id="3" name="Označba mesta slike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sl-SI"/>
          </a:p>
        </p:txBody>
      </p:sp>
      <p:sp>
        <p:nvSpPr>
          <p:cNvPr id="4" name="Označba mesta besedila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sl-SI" smtClean="0"/>
              <a:t>Uredite sloge besedila matrice</a:t>
            </a:r>
          </a:p>
        </p:txBody>
      </p:sp>
      <p:sp>
        <p:nvSpPr>
          <p:cNvPr id="5" name="Označba mesta datuma 4"/>
          <p:cNvSpPr>
            <a:spLocks noGrp="1"/>
          </p:cNvSpPr>
          <p:nvPr>
            <p:ph type="dt" sz="half" idx="10"/>
          </p:nvPr>
        </p:nvSpPr>
        <p:spPr/>
        <p:txBody>
          <a:bodyPr/>
          <a:lstStyle/>
          <a:p>
            <a:fld id="{EC69A59C-9A0B-40BC-BEF3-75E63AAC039B}" type="datetimeFigureOut">
              <a:rPr lang="sl-SI" smtClean="0"/>
              <a:t>18. 05. 2020</a:t>
            </a:fld>
            <a:endParaRPr lang="sl-SI"/>
          </a:p>
        </p:txBody>
      </p:sp>
      <p:sp>
        <p:nvSpPr>
          <p:cNvPr id="6" name="Označba mesta noge 5"/>
          <p:cNvSpPr>
            <a:spLocks noGrp="1"/>
          </p:cNvSpPr>
          <p:nvPr>
            <p:ph type="ftr" sz="quarter" idx="11"/>
          </p:nvPr>
        </p:nvSpPr>
        <p:spPr/>
        <p:txBody>
          <a:bodyPr/>
          <a:lstStyle/>
          <a:p>
            <a:endParaRPr lang="sl-SI"/>
          </a:p>
        </p:txBody>
      </p:sp>
      <p:sp>
        <p:nvSpPr>
          <p:cNvPr id="7" name="Označba mesta številke diapozitiva 6"/>
          <p:cNvSpPr>
            <a:spLocks noGrp="1"/>
          </p:cNvSpPr>
          <p:nvPr>
            <p:ph type="sldNum" sz="quarter" idx="12"/>
          </p:nvPr>
        </p:nvSpPr>
        <p:spPr/>
        <p:txBody>
          <a:bodyPr/>
          <a:lstStyle/>
          <a:p>
            <a:fld id="{310E4FF0-FB62-447E-B38E-C828BC14EB03}" type="slidenum">
              <a:rPr lang="sl-SI" smtClean="0"/>
              <a:t>‹#›</a:t>
            </a:fld>
            <a:endParaRPr lang="sl-SI"/>
          </a:p>
        </p:txBody>
      </p:sp>
    </p:spTree>
    <p:extLst>
      <p:ext uri="{BB962C8B-B14F-4D97-AF65-F5344CB8AC3E}">
        <p14:creationId xmlns:p14="http://schemas.microsoft.com/office/powerpoint/2010/main" val="2692067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značba mesta naslova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sl-SI" smtClean="0"/>
              <a:t>Uredite slog naslova matrice</a:t>
            </a:r>
            <a:endParaRPr lang="sl-SI"/>
          </a:p>
        </p:txBody>
      </p:sp>
      <p:sp>
        <p:nvSpPr>
          <p:cNvPr id="3" name="Označba mesta besedila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značba mesta datuma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EC69A59C-9A0B-40BC-BEF3-75E63AAC039B}" type="datetimeFigureOut">
              <a:rPr lang="sl-SI" smtClean="0"/>
              <a:t>18. 05. 2020</a:t>
            </a:fld>
            <a:endParaRPr lang="sl-SI"/>
          </a:p>
        </p:txBody>
      </p:sp>
      <p:sp>
        <p:nvSpPr>
          <p:cNvPr id="5" name="Označba mesta noge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sl-SI"/>
          </a:p>
        </p:txBody>
      </p:sp>
      <p:sp>
        <p:nvSpPr>
          <p:cNvPr id="6" name="Označba mesta številke diapozitiva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10E4FF0-FB62-447E-B38E-C828BC14EB03}" type="slidenum">
              <a:rPr lang="sl-SI" smtClean="0"/>
              <a:t>‹#›</a:t>
            </a:fld>
            <a:endParaRPr lang="sl-SI"/>
          </a:p>
        </p:txBody>
      </p:sp>
    </p:spTree>
    <p:extLst>
      <p:ext uri="{BB962C8B-B14F-4D97-AF65-F5344CB8AC3E}">
        <p14:creationId xmlns:p14="http://schemas.microsoft.com/office/powerpoint/2010/main" val="2188659030"/>
      </p:ext>
    </p:extLst>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sl-SI"/>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a:xfrm>
            <a:off x="685800" y="980729"/>
            <a:ext cx="7772400" cy="1440160"/>
          </a:xfrm>
          <a:solidFill>
            <a:srgbClr val="00B050"/>
          </a:solidFill>
        </p:spPr>
        <p:txBody>
          <a:bodyPr>
            <a:normAutofit/>
          </a:bodyPr>
          <a:lstStyle/>
          <a:p>
            <a:pPr algn="ctr"/>
            <a:r>
              <a:rPr lang="sl-SI" sz="6000" cap="small" dirty="0" smtClean="0">
                <a:latin typeface="Arial" panose="020B0604020202020204" pitchFamily="34" charset="0"/>
                <a:cs typeface="Arial" panose="020B0604020202020204" pitchFamily="34" charset="0"/>
              </a:rPr>
              <a:t>SAMOSTALNIK</a:t>
            </a:r>
            <a:endParaRPr lang="sl-SI" sz="6000" dirty="0">
              <a:latin typeface="Arial" panose="020B0604020202020204" pitchFamily="34" charset="0"/>
              <a:cs typeface="Arial" panose="020B0604020202020204" pitchFamily="34" charset="0"/>
            </a:endParaRPr>
          </a:p>
        </p:txBody>
      </p:sp>
      <p:sp>
        <p:nvSpPr>
          <p:cNvPr id="4" name="Podnaslov 3"/>
          <p:cNvSpPr>
            <a:spLocks noGrp="1"/>
          </p:cNvSpPr>
          <p:nvPr>
            <p:ph type="subTitle" idx="1"/>
          </p:nvPr>
        </p:nvSpPr>
        <p:spPr>
          <a:xfrm>
            <a:off x="836104" y="4077072"/>
            <a:ext cx="7471792" cy="1944216"/>
          </a:xfrm>
          <a:solidFill>
            <a:srgbClr val="92D050"/>
          </a:solidFill>
        </p:spPr>
        <p:txBody>
          <a:bodyPr>
            <a:noAutofit/>
          </a:bodyPr>
          <a:lstStyle/>
          <a:p>
            <a:r>
              <a:rPr lang="sl-SI" sz="4000" b="1" dirty="0">
                <a:solidFill>
                  <a:srgbClr val="C00000"/>
                </a:solidFill>
              </a:rPr>
              <a:t>KAKO SE VPRAŠAMO PO </a:t>
            </a:r>
            <a:r>
              <a:rPr lang="sl-SI" sz="4000" b="1" dirty="0" smtClean="0">
                <a:solidFill>
                  <a:srgbClr val="C00000"/>
                </a:solidFill>
              </a:rPr>
              <a:t>SAMOSTALNIKIH- </a:t>
            </a:r>
            <a:r>
              <a:rPr lang="sl-SI" sz="4000" dirty="0" smtClean="0">
                <a:solidFill>
                  <a:srgbClr val="C00000"/>
                </a:solidFill>
              </a:rPr>
              <a:t>1. del</a:t>
            </a:r>
            <a:endParaRPr lang="sl-SI" sz="4000" dirty="0">
              <a:solidFill>
                <a:srgbClr val="C00000"/>
              </a:solidFill>
            </a:endParaRPr>
          </a:p>
        </p:txBody>
      </p:sp>
    </p:spTree>
    <p:extLst>
      <p:ext uri="{BB962C8B-B14F-4D97-AF65-F5344CB8AC3E}">
        <p14:creationId xmlns:p14="http://schemas.microsoft.com/office/powerpoint/2010/main" val="1023636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341194" y="116632"/>
            <a:ext cx="8335261" cy="2016224"/>
          </a:xfrm>
          <a:solidFill>
            <a:srgbClr val="FFFF00"/>
          </a:solidFill>
        </p:spPr>
        <p:txBody>
          <a:bodyPr>
            <a:noAutofit/>
          </a:bodyPr>
          <a:lstStyle/>
          <a:p>
            <a:r>
              <a:rPr lang="sl-SI" sz="1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Pozdravljen</a:t>
            </a:r>
            <a:r>
              <a:rPr lang="sl-SI" sz="18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/-a!</a:t>
            </a:r>
            <a:br>
              <a:rPr lang="sl-SI" sz="18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sl-SI" sz="18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Danes se boš naučil/-a, kako se vprašamo po samostalnikih. </a:t>
            </a:r>
            <a:r>
              <a:rPr lang="sl-SI" sz="1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a:r>
            <a:br>
              <a:rPr lang="sl-SI" sz="1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sl-SI" sz="18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Še prej pa poglejva, kako si rešil naloge iz prejšnje ure. </a:t>
            </a:r>
            <a:r>
              <a:rPr lang="sl-SI" sz="18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
            </a:r>
            <a:br>
              <a:rPr lang="sl-SI" sz="18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sl-SI" sz="1800" b="1" u="sng" dirty="0" smtClean="0">
                <a:latin typeface="Arial" panose="020B0604020202020204" pitchFamily="34" charset="0"/>
                <a:cs typeface="Arial" panose="020B0604020202020204" pitchFamily="34" charset="0"/>
              </a:rPr>
              <a:t/>
            </a:r>
            <a:br>
              <a:rPr lang="sl-SI" sz="1800" b="1" u="sng" dirty="0" smtClean="0">
                <a:latin typeface="Arial" panose="020B0604020202020204" pitchFamily="34" charset="0"/>
                <a:cs typeface="Arial" panose="020B0604020202020204" pitchFamily="34" charset="0"/>
              </a:rPr>
            </a:br>
            <a:r>
              <a:rPr lang="sl-SI" sz="1800" b="1" u="sng" dirty="0" smtClean="0">
                <a:latin typeface="Arial" panose="020B0604020202020204" pitchFamily="34" charset="0"/>
                <a:cs typeface="Arial" panose="020B0604020202020204" pitchFamily="34" charset="0"/>
              </a:rPr>
              <a:t>Odpri </a:t>
            </a:r>
            <a:r>
              <a:rPr lang="sl-SI" sz="1800" b="1" u="sng" dirty="0">
                <a:latin typeface="Arial" panose="020B0604020202020204" pitchFamily="34" charset="0"/>
                <a:cs typeface="Arial" panose="020B0604020202020204" pitchFamily="34" charset="0"/>
              </a:rPr>
              <a:t>DZ na str. </a:t>
            </a:r>
            <a:r>
              <a:rPr lang="sl-SI" sz="1800" b="1" u="sng" dirty="0" smtClean="0">
                <a:latin typeface="Arial" panose="020B0604020202020204" pitchFamily="34" charset="0"/>
                <a:cs typeface="Arial" panose="020B0604020202020204" pitchFamily="34" charset="0"/>
              </a:rPr>
              <a:t>51, 52 (6.- 12. naloga).</a:t>
            </a:r>
            <a:r>
              <a:rPr lang="sl-SI" sz="1800" b="1" dirty="0" smtClean="0">
                <a:latin typeface="Arial" panose="020B0604020202020204" pitchFamily="34" charset="0"/>
                <a:cs typeface="Arial" panose="020B0604020202020204" pitchFamily="34" charset="0"/>
              </a:rPr>
              <a:t> </a:t>
            </a:r>
            <a:r>
              <a:rPr lang="sl-SI" sz="1800" b="1" dirty="0">
                <a:latin typeface="Arial" panose="020B0604020202020204" pitchFamily="34" charset="0"/>
                <a:cs typeface="Arial" panose="020B0604020202020204" pitchFamily="34" charset="0"/>
              </a:rPr>
              <a:t>Vzemi barvno pisalo in </a:t>
            </a:r>
            <a:r>
              <a:rPr lang="sl-SI" sz="1800" b="1" u="sng" dirty="0">
                <a:latin typeface="Arial" panose="020B0604020202020204" pitchFamily="34" charset="0"/>
                <a:cs typeface="Arial" panose="020B0604020202020204" pitchFamily="34" charset="0"/>
              </a:rPr>
              <a:t>preveri svoje odgovore</a:t>
            </a:r>
            <a:r>
              <a:rPr lang="sl-SI" sz="1800" b="1" dirty="0">
                <a:latin typeface="Arial" panose="020B0604020202020204" pitchFamily="34" charset="0"/>
                <a:cs typeface="Arial" panose="020B0604020202020204" pitchFamily="34" charset="0"/>
              </a:rPr>
              <a:t>.</a:t>
            </a:r>
            <a:r>
              <a:rPr lang="sl-SI" sz="1800" dirty="0">
                <a:latin typeface="Arial" panose="020B0604020202020204" pitchFamily="34" charset="0"/>
                <a:cs typeface="Arial" panose="020B0604020202020204" pitchFamily="34" charset="0"/>
              </a:rPr>
              <a:t/>
            </a:r>
            <a:br>
              <a:rPr lang="sl-SI" sz="1800" dirty="0">
                <a:latin typeface="Arial" panose="020B0604020202020204" pitchFamily="34" charset="0"/>
                <a:cs typeface="Arial" panose="020B0604020202020204" pitchFamily="34" charset="0"/>
              </a:rPr>
            </a:br>
            <a:r>
              <a:rPr lang="sl-SI" sz="1800" i="1" dirty="0" smtClean="0">
                <a:latin typeface="Arial" panose="020B0604020202020204" pitchFamily="34" charset="0"/>
                <a:cs typeface="Arial" panose="020B0604020202020204" pitchFamily="34" charset="0"/>
              </a:rPr>
              <a:t>Napačne </a:t>
            </a:r>
            <a:r>
              <a:rPr lang="sl-SI" sz="1800" i="1" dirty="0">
                <a:latin typeface="Arial" panose="020B0604020202020204" pitchFamily="34" charset="0"/>
                <a:cs typeface="Arial" panose="020B0604020202020204" pitchFamily="34" charset="0"/>
              </a:rPr>
              <a:t>odgovore prečrtaj in zapiši ustrezne.</a:t>
            </a:r>
            <a:endParaRPr lang="sl-SI" sz="1800" dirty="0"/>
          </a:p>
        </p:txBody>
      </p:sp>
      <p:sp>
        <p:nvSpPr>
          <p:cNvPr id="3" name="Označba mesta vsebine 2"/>
          <p:cNvSpPr>
            <a:spLocks noGrp="1"/>
          </p:cNvSpPr>
          <p:nvPr>
            <p:ph idx="1"/>
          </p:nvPr>
        </p:nvSpPr>
        <p:spPr>
          <a:xfrm>
            <a:off x="341194" y="2276872"/>
            <a:ext cx="8335261" cy="4320480"/>
          </a:xfrm>
        </p:spPr>
        <p:txBody>
          <a:bodyPr>
            <a:normAutofit fontScale="92500" lnSpcReduction="10000"/>
          </a:bodyPr>
          <a:lstStyle/>
          <a:p>
            <a:pPr marL="0" indent="0">
              <a:buNone/>
            </a:pPr>
            <a:r>
              <a:rPr lang="sl-SI" b="1" dirty="0" smtClean="0">
                <a:solidFill>
                  <a:schemeClr val="accent5">
                    <a:lumMod val="75000"/>
                  </a:schemeClr>
                </a:solidFill>
              </a:rPr>
              <a:t>Rešitve: </a:t>
            </a:r>
            <a:endParaRPr lang="sl-SI" b="1" dirty="0">
              <a:solidFill>
                <a:schemeClr val="accent5">
                  <a:lumMod val="75000"/>
                </a:schemeClr>
              </a:solidFill>
            </a:endParaRPr>
          </a:p>
          <a:p>
            <a:pPr marL="0" indent="0">
              <a:buNone/>
            </a:pPr>
            <a:r>
              <a:rPr lang="en-CA" dirty="0">
                <a:solidFill>
                  <a:srgbClr val="0070C0"/>
                </a:solidFill>
              </a:rPr>
              <a:t>6.   a, b, c, d</a:t>
            </a:r>
            <a:endParaRPr lang="sl-SI" dirty="0">
              <a:solidFill>
                <a:srgbClr val="0070C0"/>
              </a:solidFill>
            </a:endParaRPr>
          </a:p>
          <a:p>
            <a:pPr marL="0" indent="0">
              <a:buNone/>
            </a:pPr>
            <a:r>
              <a:rPr lang="en-CA" dirty="0">
                <a:solidFill>
                  <a:srgbClr val="0070C0"/>
                </a:solidFill>
              </a:rPr>
              <a:t>7.   </a:t>
            </a:r>
            <a:r>
              <a:rPr lang="en-CA" dirty="0" err="1">
                <a:solidFill>
                  <a:srgbClr val="0070C0"/>
                </a:solidFill>
              </a:rPr>
              <a:t>leto</a:t>
            </a:r>
            <a:r>
              <a:rPr lang="en-CA" dirty="0">
                <a:solidFill>
                  <a:srgbClr val="0070C0"/>
                </a:solidFill>
              </a:rPr>
              <a:t>, </a:t>
            </a:r>
            <a:r>
              <a:rPr lang="en-CA" dirty="0" err="1">
                <a:solidFill>
                  <a:srgbClr val="0070C0"/>
                </a:solidFill>
              </a:rPr>
              <a:t>leto</a:t>
            </a:r>
            <a:r>
              <a:rPr lang="en-CA" dirty="0">
                <a:solidFill>
                  <a:srgbClr val="0070C0"/>
                </a:solidFill>
              </a:rPr>
              <a:t>, </a:t>
            </a:r>
            <a:r>
              <a:rPr lang="en-CA" dirty="0" err="1">
                <a:solidFill>
                  <a:srgbClr val="0070C0"/>
                </a:solidFill>
              </a:rPr>
              <a:t>štetje</a:t>
            </a:r>
            <a:r>
              <a:rPr lang="en-CA" dirty="0">
                <a:solidFill>
                  <a:srgbClr val="0070C0"/>
                </a:solidFill>
              </a:rPr>
              <a:t>, </a:t>
            </a:r>
            <a:r>
              <a:rPr lang="en-CA" dirty="0" err="1">
                <a:solidFill>
                  <a:srgbClr val="0070C0"/>
                </a:solidFill>
              </a:rPr>
              <a:t>otok</a:t>
            </a:r>
            <a:r>
              <a:rPr lang="en-CA" dirty="0">
                <a:solidFill>
                  <a:srgbClr val="0070C0"/>
                </a:solidFill>
              </a:rPr>
              <a:t>, Hyeres, </a:t>
            </a:r>
            <a:r>
              <a:rPr lang="en-CA" dirty="0" err="1">
                <a:solidFill>
                  <a:srgbClr val="0070C0"/>
                </a:solidFill>
              </a:rPr>
              <a:t>Evropa</a:t>
            </a:r>
            <a:r>
              <a:rPr lang="en-CA" dirty="0">
                <a:solidFill>
                  <a:srgbClr val="0070C0"/>
                </a:solidFill>
              </a:rPr>
              <a:t> (</a:t>
            </a:r>
            <a:r>
              <a:rPr lang="en-CA" dirty="0" err="1">
                <a:solidFill>
                  <a:srgbClr val="0070C0"/>
                </a:solidFill>
              </a:rPr>
              <a:t>lahko</a:t>
            </a:r>
            <a:r>
              <a:rPr lang="en-CA" dirty="0">
                <a:solidFill>
                  <a:srgbClr val="0070C0"/>
                </a:solidFill>
              </a:rPr>
              <a:t> </a:t>
            </a:r>
            <a:r>
              <a:rPr lang="en-CA" dirty="0" err="1">
                <a:solidFill>
                  <a:srgbClr val="0070C0"/>
                </a:solidFill>
              </a:rPr>
              <a:t>tudi</a:t>
            </a:r>
            <a:r>
              <a:rPr lang="en-CA" dirty="0">
                <a:solidFill>
                  <a:srgbClr val="0070C0"/>
                </a:solidFill>
              </a:rPr>
              <a:t>: </a:t>
            </a:r>
            <a:br>
              <a:rPr lang="en-CA" dirty="0">
                <a:solidFill>
                  <a:srgbClr val="0070C0"/>
                </a:solidFill>
              </a:rPr>
            </a:br>
            <a:r>
              <a:rPr lang="en-CA" dirty="0">
                <a:solidFill>
                  <a:srgbClr val="0070C0"/>
                </a:solidFill>
              </a:rPr>
              <a:t>	</a:t>
            </a:r>
            <a:r>
              <a:rPr lang="en-CA" dirty="0" err="1">
                <a:solidFill>
                  <a:srgbClr val="0070C0"/>
                </a:solidFill>
              </a:rPr>
              <a:t>dežel</a:t>
            </a:r>
            <a:r>
              <a:rPr lang="en-CA" dirty="0">
                <a:solidFill>
                  <a:srgbClr val="0070C0"/>
                </a:solidFill>
              </a:rPr>
              <a:t>, let, </a:t>
            </a:r>
            <a:r>
              <a:rPr lang="en-CA" dirty="0" err="1">
                <a:solidFill>
                  <a:srgbClr val="0070C0"/>
                </a:solidFill>
              </a:rPr>
              <a:t>štetjem</a:t>
            </a:r>
            <a:r>
              <a:rPr lang="en-CA" dirty="0">
                <a:solidFill>
                  <a:srgbClr val="0070C0"/>
                </a:solidFill>
              </a:rPr>
              <a:t> …)</a:t>
            </a:r>
            <a:endParaRPr lang="sl-SI" dirty="0">
              <a:solidFill>
                <a:srgbClr val="0070C0"/>
              </a:solidFill>
            </a:endParaRPr>
          </a:p>
          <a:p>
            <a:pPr marL="0" indent="0">
              <a:buNone/>
            </a:pPr>
            <a:r>
              <a:rPr lang="en-CA" dirty="0" smtClean="0">
                <a:solidFill>
                  <a:srgbClr val="0070C0"/>
                </a:solidFill>
              </a:rPr>
              <a:t>8.</a:t>
            </a:r>
            <a:r>
              <a:rPr lang="sl-SI" dirty="0">
                <a:solidFill>
                  <a:srgbClr val="0070C0"/>
                </a:solidFill>
              </a:rPr>
              <a:t> </a:t>
            </a:r>
            <a:r>
              <a:rPr lang="en-CA" dirty="0" err="1" smtClean="0">
                <a:solidFill>
                  <a:srgbClr val="0070C0"/>
                </a:solidFill>
              </a:rPr>
              <a:t>Grk</a:t>
            </a:r>
            <a:r>
              <a:rPr lang="en-CA" dirty="0" smtClean="0">
                <a:solidFill>
                  <a:srgbClr val="0070C0"/>
                </a:solidFill>
              </a:rPr>
              <a:t> </a:t>
            </a:r>
            <a:r>
              <a:rPr lang="en-CA" dirty="0">
                <a:solidFill>
                  <a:srgbClr val="0070C0"/>
                </a:solidFill>
              </a:rPr>
              <a:t>	</a:t>
            </a:r>
            <a:r>
              <a:rPr lang="en-CA" dirty="0" err="1">
                <a:solidFill>
                  <a:srgbClr val="0070C0"/>
                </a:solidFill>
              </a:rPr>
              <a:t>kopel</a:t>
            </a:r>
            <a:r>
              <a:rPr lang="en-CA" dirty="0">
                <a:solidFill>
                  <a:srgbClr val="0070C0"/>
                </a:solidFill>
              </a:rPr>
              <a:t> 	</a:t>
            </a:r>
            <a:r>
              <a:rPr lang="en-CA" dirty="0" err="1">
                <a:solidFill>
                  <a:srgbClr val="0070C0"/>
                </a:solidFill>
              </a:rPr>
              <a:t>vonj</a:t>
            </a:r>
            <a:endParaRPr lang="sl-SI" dirty="0">
              <a:solidFill>
                <a:srgbClr val="0070C0"/>
              </a:solidFill>
            </a:endParaRPr>
          </a:p>
          <a:p>
            <a:pPr marL="0" indent="0">
              <a:buNone/>
            </a:pPr>
            <a:r>
              <a:rPr lang="sl-SI" dirty="0" smtClean="0">
                <a:solidFill>
                  <a:srgbClr val="0070C0"/>
                </a:solidFill>
              </a:rPr>
              <a:t>     </a:t>
            </a:r>
            <a:r>
              <a:rPr lang="en-CA" dirty="0" err="1" smtClean="0">
                <a:solidFill>
                  <a:srgbClr val="0070C0"/>
                </a:solidFill>
              </a:rPr>
              <a:t>Rimljan</a:t>
            </a:r>
            <a:r>
              <a:rPr lang="sl-SI" dirty="0">
                <a:solidFill>
                  <a:srgbClr val="0070C0"/>
                </a:solidFill>
              </a:rPr>
              <a:t> </a:t>
            </a:r>
            <a:r>
              <a:rPr lang="sl-SI" dirty="0" smtClean="0">
                <a:solidFill>
                  <a:srgbClr val="0070C0"/>
                </a:solidFill>
              </a:rPr>
              <a:t> </a:t>
            </a:r>
            <a:r>
              <a:rPr lang="en-CA" dirty="0" err="1" smtClean="0">
                <a:solidFill>
                  <a:srgbClr val="0070C0"/>
                </a:solidFill>
              </a:rPr>
              <a:t>prostor</a:t>
            </a:r>
            <a:r>
              <a:rPr lang="en-CA" dirty="0" smtClean="0">
                <a:solidFill>
                  <a:srgbClr val="0070C0"/>
                </a:solidFill>
              </a:rPr>
              <a:t> </a:t>
            </a:r>
            <a:r>
              <a:rPr lang="sl-SI" dirty="0" smtClean="0">
                <a:solidFill>
                  <a:srgbClr val="0070C0"/>
                </a:solidFill>
              </a:rPr>
              <a:t> </a:t>
            </a:r>
            <a:r>
              <a:rPr lang="en-CA" dirty="0" err="1" smtClean="0">
                <a:solidFill>
                  <a:srgbClr val="0070C0"/>
                </a:solidFill>
              </a:rPr>
              <a:t>odišavljanje</a:t>
            </a:r>
            <a:r>
              <a:rPr lang="en-CA" dirty="0" smtClean="0">
                <a:solidFill>
                  <a:srgbClr val="0070C0"/>
                </a:solidFill>
              </a:rPr>
              <a:t> </a:t>
            </a:r>
            <a:r>
              <a:rPr lang="en-CA" dirty="0">
                <a:solidFill>
                  <a:srgbClr val="0070C0"/>
                </a:solidFill>
              </a:rPr>
              <a:t>(</a:t>
            </a:r>
            <a:r>
              <a:rPr lang="en-CA" dirty="0" err="1">
                <a:solidFill>
                  <a:srgbClr val="0070C0"/>
                </a:solidFill>
              </a:rPr>
              <a:t>lahko</a:t>
            </a:r>
            <a:r>
              <a:rPr lang="en-CA" dirty="0">
                <a:solidFill>
                  <a:srgbClr val="0070C0"/>
                </a:solidFill>
              </a:rPr>
              <a:t> </a:t>
            </a:r>
            <a:r>
              <a:rPr lang="en-CA" dirty="0" err="1">
                <a:solidFill>
                  <a:srgbClr val="0070C0"/>
                </a:solidFill>
              </a:rPr>
              <a:t>tudi</a:t>
            </a:r>
            <a:r>
              <a:rPr lang="en-CA" dirty="0">
                <a:solidFill>
                  <a:srgbClr val="0070C0"/>
                </a:solidFill>
              </a:rPr>
              <a:t>: </a:t>
            </a:r>
            <a:r>
              <a:rPr lang="en-CA" dirty="0" err="1">
                <a:solidFill>
                  <a:srgbClr val="0070C0"/>
                </a:solidFill>
              </a:rPr>
              <a:t>vonja</a:t>
            </a:r>
            <a:r>
              <a:rPr lang="en-CA" dirty="0">
                <a:solidFill>
                  <a:srgbClr val="0070C0"/>
                </a:solidFill>
              </a:rPr>
              <a:t>, </a:t>
            </a:r>
            <a:r>
              <a:rPr lang="en-CA" dirty="0" err="1">
                <a:solidFill>
                  <a:srgbClr val="0070C0"/>
                </a:solidFill>
              </a:rPr>
              <a:t>Grki</a:t>
            </a:r>
            <a:r>
              <a:rPr lang="en-CA" dirty="0">
                <a:solidFill>
                  <a:srgbClr val="0070C0"/>
                </a:solidFill>
              </a:rPr>
              <a:t>, </a:t>
            </a:r>
            <a:r>
              <a:rPr lang="en-CA" dirty="0" err="1">
                <a:solidFill>
                  <a:srgbClr val="0070C0"/>
                </a:solidFill>
              </a:rPr>
              <a:t>Rimljani</a:t>
            </a:r>
            <a:r>
              <a:rPr lang="en-CA" dirty="0">
                <a:solidFill>
                  <a:srgbClr val="0070C0"/>
                </a:solidFill>
              </a:rPr>
              <a:t> …)</a:t>
            </a:r>
            <a:endParaRPr lang="sl-SI" dirty="0">
              <a:solidFill>
                <a:srgbClr val="0070C0"/>
              </a:solidFill>
            </a:endParaRPr>
          </a:p>
          <a:p>
            <a:pPr marL="0" indent="0">
              <a:buNone/>
            </a:pPr>
            <a:r>
              <a:rPr lang="en-CA" dirty="0">
                <a:solidFill>
                  <a:srgbClr val="0070C0"/>
                </a:solidFill>
              </a:rPr>
              <a:t>9.   </a:t>
            </a:r>
            <a:r>
              <a:rPr lang="en-CA" dirty="0" err="1">
                <a:solidFill>
                  <a:srgbClr val="0070C0"/>
                </a:solidFill>
              </a:rPr>
              <a:t>sestra</a:t>
            </a:r>
            <a:r>
              <a:rPr lang="en-CA" dirty="0">
                <a:solidFill>
                  <a:srgbClr val="0070C0"/>
                </a:solidFill>
              </a:rPr>
              <a:t>, </a:t>
            </a:r>
            <a:r>
              <a:rPr lang="en-CA" dirty="0" err="1">
                <a:solidFill>
                  <a:srgbClr val="0070C0"/>
                </a:solidFill>
              </a:rPr>
              <a:t>voda</a:t>
            </a:r>
            <a:r>
              <a:rPr lang="en-CA" dirty="0">
                <a:solidFill>
                  <a:srgbClr val="0070C0"/>
                </a:solidFill>
              </a:rPr>
              <a:t>, </a:t>
            </a:r>
            <a:r>
              <a:rPr lang="en-CA" dirty="0" err="1">
                <a:solidFill>
                  <a:srgbClr val="0070C0"/>
                </a:solidFill>
              </a:rPr>
              <a:t>vojna</a:t>
            </a:r>
            <a:r>
              <a:rPr lang="en-CA" dirty="0">
                <a:solidFill>
                  <a:srgbClr val="0070C0"/>
                </a:solidFill>
              </a:rPr>
              <a:t> (</a:t>
            </a:r>
            <a:r>
              <a:rPr lang="en-CA" dirty="0" err="1">
                <a:solidFill>
                  <a:srgbClr val="0070C0"/>
                </a:solidFill>
              </a:rPr>
              <a:t>lahko</a:t>
            </a:r>
            <a:r>
              <a:rPr lang="en-CA" dirty="0">
                <a:solidFill>
                  <a:srgbClr val="0070C0"/>
                </a:solidFill>
              </a:rPr>
              <a:t> </a:t>
            </a:r>
            <a:r>
              <a:rPr lang="en-CA" dirty="0" err="1">
                <a:solidFill>
                  <a:srgbClr val="0070C0"/>
                </a:solidFill>
              </a:rPr>
              <a:t>tudi</a:t>
            </a:r>
            <a:r>
              <a:rPr lang="en-CA" dirty="0">
                <a:solidFill>
                  <a:srgbClr val="0070C0"/>
                </a:solidFill>
              </a:rPr>
              <a:t>: </a:t>
            </a:r>
            <a:r>
              <a:rPr lang="en-CA" dirty="0" err="1">
                <a:solidFill>
                  <a:srgbClr val="0070C0"/>
                </a:solidFill>
              </a:rPr>
              <a:t>sestre</a:t>
            </a:r>
            <a:r>
              <a:rPr lang="en-CA" dirty="0">
                <a:solidFill>
                  <a:srgbClr val="0070C0"/>
                </a:solidFill>
              </a:rPr>
              <a:t>, </a:t>
            </a:r>
            <a:r>
              <a:rPr lang="en-CA" dirty="0" err="1">
                <a:solidFill>
                  <a:srgbClr val="0070C0"/>
                </a:solidFill>
              </a:rPr>
              <a:t>vodo</a:t>
            </a:r>
            <a:r>
              <a:rPr lang="en-CA" dirty="0">
                <a:solidFill>
                  <a:srgbClr val="0070C0"/>
                </a:solidFill>
              </a:rPr>
              <a:t>, </a:t>
            </a:r>
            <a:r>
              <a:rPr lang="en-CA" dirty="0" err="1">
                <a:solidFill>
                  <a:srgbClr val="0070C0"/>
                </a:solidFill>
              </a:rPr>
              <a:t>vojno</a:t>
            </a:r>
            <a:r>
              <a:rPr lang="en-CA" dirty="0">
                <a:solidFill>
                  <a:srgbClr val="0070C0"/>
                </a:solidFill>
              </a:rPr>
              <a:t>)</a:t>
            </a:r>
            <a:endParaRPr lang="sl-SI" dirty="0">
              <a:solidFill>
                <a:srgbClr val="0070C0"/>
              </a:solidFill>
            </a:endParaRPr>
          </a:p>
          <a:p>
            <a:pPr marL="0" indent="0">
              <a:buNone/>
            </a:pPr>
            <a:r>
              <a:rPr lang="en-CA" dirty="0">
                <a:solidFill>
                  <a:srgbClr val="0070C0"/>
                </a:solidFill>
              </a:rPr>
              <a:t>10. a) </a:t>
            </a:r>
            <a:r>
              <a:rPr lang="en-CA" dirty="0" err="1">
                <a:solidFill>
                  <a:srgbClr val="0070C0"/>
                </a:solidFill>
              </a:rPr>
              <a:t>moški</a:t>
            </a:r>
            <a:r>
              <a:rPr lang="en-CA" dirty="0">
                <a:solidFill>
                  <a:srgbClr val="0070C0"/>
                </a:solidFill>
              </a:rPr>
              <a:t>, </a:t>
            </a:r>
            <a:r>
              <a:rPr lang="en-CA" dirty="0" err="1">
                <a:solidFill>
                  <a:srgbClr val="0070C0"/>
                </a:solidFill>
              </a:rPr>
              <a:t>možic</a:t>
            </a:r>
            <a:endParaRPr lang="sl-SI" dirty="0">
              <a:solidFill>
                <a:srgbClr val="0070C0"/>
              </a:solidFill>
            </a:endParaRPr>
          </a:p>
          <a:p>
            <a:pPr marL="0" indent="0">
              <a:buNone/>
            </a:pPr>
            <a:r>
              <a:rPr lang="sl-SI" dirty="0" smtClean="0">
                <a:solidFill>
                  <a:srgbClr val="0070C0"/>
                </a:solidFill>
              </a:rPr>
              <a:t>      </a:t>
            </a:r>
            <a:r>
              <a:rPr lang="en-CA" dirty="0" smtClean="0">
                <a:solidFill>
                  <a:srgbClr val="0070C0"/>
                </a:solidFill>
              </a:rPr>
              <a:t>b</a:t>
            </a:r>
            <a:r>
              <a:rPr lang="en-CA" dirty="0">
                <a:solidFill>
                  <a:srgbClr val="0070C0"/>
                </a:solidFill>
              </a:rPr>
              <a:t>) </a:t>
            </a:r>
            <a:r>
              <a:rPr lang="en-CA" dirty="0" err="1">
                <a:solidFill>
                  <a:srgbClr val="0070C0"/>
                </a:solidFill>
              </a:rPr>
              <a:t>ples</a:t>
            </a:r>
            <a:r>
              <a:rPr lang="en-CA" dirty="0">
                <a:solidFill>
                  <a:srgbClr val="0070C0"/>
                </a:solidFill>
              </a:rPr>
              <a:t>, </a:t>
            </a:r>
            <a:r>
              <a:rPr lang="en-CA" dirty="0" err="1">
                <a:solidFill>
                  <a:srgbClr val="0070C0"/>
                </a:solidFill>
              </a:rPr>
              <a:t>plesalec</a:t>
            </a:r>
            <a:endParaRPr lang="sl-SI" dirty="0">
              <a:solidFill>
                <a:srgbClr val="0070C0"/>
              </a:solidFill>
            </a:endParaRPr>
          </a:p>
          <a:p>
            <a:pPr marL="0" indent="0">
              <a:buNone/>
            </a:pPr>
            <a:r>
              <a:rPr lang="sl-SI" dirty="0" smtClean="0">
                <a:solidFill>
                  <a:srgbClr val="0070C0"/>
                </a:solidFill>
              </a:rPr>
              <a:t>      </a:t>
            </a:r>
            <a:r>
              <a:rPr lang="en-CA" dirty="0" smtClean="0">
                <a:solidFill>
                  <a:srgbClr val="0070C0"/>
                </a:solidFill>
              </a:rPr>
              <a:t>c</a:t>
            </a:r>
            <a:r>
              <a:rPr lang="en-CA" dirty="0">
                <a:solidFill>
                  <a:srgbClr val="0070C0"/>
                </a:solidFill>
              </a:rPr>
              <a:t>) </a:t>
            </a:r>
            <a:r>
              <a:rPr lang="en-CA" dirty="0" err="1">
                <a:solidFill>
                  <a:srgbClr val="0070C0"/>
                </a:solidFill>
              </a:rPr>
              <a:t>glavnik</a:t>
            </a:r>
            <a:r>
              <a:rPr lang="en-CA" dirty="0">
                <a:solidFill>
                  <a:srgbClr val="0070C0"/>
                </a:solidFill>
              </a:rPr>
              <a:t>, </a:t>
            </a:r>
            <a:r>
              <a:rPr lang="en-CA" dirty="0" err="1">
                <a:solidFill>
                  <a:srgbClr val="0070C0"/>
                </a:solidFill>
              </a:rPr>
              <a:t>glava</a:t>
            </a:r>
            <a:r>
              <a:rPr lang="en-CA" dirty="0">
                <a:solidFill>
                  <a:srgbClr val="0070C0"/>
                </a:solidFill>
              </a:rPr>
              <a:t>, </a:t>
            </a:r>
            <a:r>
              <a:rPr lang="en-CA" dirty="0" err="1">
                <a:solidFill>
                  <a:srgbClr val="0070C0"/>
                </a:solidFill>
              </a:rPr>
              <a:t>poglavar</a:t>
            </a:r>
            <a:endParaRPr lang="sl-SI" dirty="0">
              <a:solidFill>
                <a:srgbClr val="0070C0"/>
              </a:solidFill>
            </a:endParaRPr>
          </a:p>
          <a:p>
            <a:pPr marL="0" indent="0">
              <a:buNone/>
            </a:pPr>
            <a:r>
              <a:rPr lang="sl-SI" dirty="0" smtClean="0">
                <a:solidFill>
                  <a:srgbClr val="0070C0"/>
                </a:solidFill>
              </a:rPr>
              <a:t>      </a:t>
            </a:r>
            <a:r>
              <a:rPr lang="en-CA" dirty="0" smtClean="0">
                <a:solidFill>
                  <a:srgbClr val="0070C0"/>
                </a:solidFill>
              </a:rPr>
              <a:t>č</a:t>
            </a:r>
            <a:r>
              <a:rPr lang="en-CA" dirty="0">
                <a:solidFill>
                  <a:srgbClr val="0070C0"/>
                </a:solidFill>
              </a:rPr>
              <a:t>) </a:t>
            </a:r>
            <a:r>
              <a:rPr lang="en-CA" dirty="0" err="1">
                <a:solidFill>
                  <a:srgbClr val="0070C0"/>
                </a:solidFill>
              </a:rPr>
              <a:t>mokrota</a:t>
            </a:r>
            <a:r>
              <a:rPr lang="en-CA" dirty="0">
                <a:solidFill>
                  <a:srgbClr val="0070C0"/>
                </a:solidFill>
              </a:rPr>
              <a:t>, </a:t>
            </a:r>
            <a:r>
              <a:rPr lang="en-CA" dirty="0" err="1">
                <a:solidFill>
                  <a:srgbClr val="0070C0"/>
                </a:solidFill>
              </a:rPr>
              <a:t>mokrenje</a:t>
            </a:r>
            <a:endParaRPr lang="sl-SI" dirty="0">
              <a:solidFill>
                <a:srgbClr val="0070C0"/>
              </a:solidFill>
            </a:endParaRPr>
          </a:p>
          <a:p>
            <a:pPr marL="0" indent="0">
              <a:buNone/>
            </a:pPr>
            <a:r>
              <a:rPr lang="en-CA" dirty="0">
                <a:solidFill>
                  <a:srgbClr val="0070C0"/>
                </a:solidFill>
              </a:rPr>
              <a:t>11. Ker </a:t>
            </a:r>
            <a:r>
              <a:rPr lang="en-CA" dirty="0" err="1">
                <a:solidFill>
                  <a:srgbClr val="0070C0"/>
                </a:solidFill>
              </a:rPr>
              <a:t>niso</a:t>
            </a:r>
            <a:r>
              <a:rPr lang="en-CA" dirty="0">
                <a:solidFill>
                  <a:srgbClr val="0070C0"/>
                </a:solidFill>
              </a:rPr>
              <a:t> </a:t>
            </a:r>
            <a:r>
              <a:rPr lang="en-CA" dirty="0" err="1">
                <a:solidFill>
                  <a:srgbClr val="0070C0"/>
                </a:solidFill>
              </a:rPr>
              <a:t>samostalniki</a:t>
            </a:r>
            <a:r>
              <a:rPr lang="en-CA" dirty="0">
                <a:solidFill>
                  <a:srgbClr val="0070C0"/>
                </a:solidFill>
              </a:rPr>
              <a:t>.</a:t>
            </a:r>
            <a:endParaRPr lang="sl-SI" dirty="0">
              <a:solidFill>
                <a:srgbClr val="0070C0"/>
              </a:solidFill>
            </a:endParaRPr>
          </a:p>
          <a:p>
            <a:pPr marL="0" indent="0">
              <a:buNone/>
            </a:pPr>
            <a:r>
              <a:rPr lang="en-CA" dirty="0">
                <a:solidFill>
                  <a:srgbClr val="0070C0"/>
                </a:solidFill>
              </a:rPr>
              <a:t>12. </a:t>
            </a:r>
            <a:r>
              <a:rPr lang="en-CA" dirty="0" err="1">
                <a:solidFill>
                  <a:srgbClr val="0070C0"/>
                </a:solidFill>
              </a:rPr>
              <a:t>uš</a:t>
            </a:r>
            <a:r>
              <a:rPr lang="en-CA" dirty="0">
                <a:solidFill>
                  <a:srgbClr val="0070C0"/>
                </a:solidFill>
              </a:rPr>
              <a:t>(</a:t>
            </a:r>
            <a:r>
              <a:rPr lang="en-CA" dirty="0" err="1">
                <a:solidFill>
                  <a:srgbClr val="0070C0"/>
                </a:solidFill>
              </a:rPr>
              <a:t>i</a:t>
            </a:r>
            <a:r>
              <a:rPr lang="en-CA" dirty="0">
                <a:solidFill>
                  <a:srgbClr val="0070C0"/>
                </a:solidFill>
              </a:rPr>
              <a:t>)</a:t>
            </a:r>
            <a:endParaRPr lang="sl-SI" dirty="0">
              <a:solidFill>
                <a:srgbClr val="0070C0"/>
              </a:solidFill>
            </a:endParaRPr>
          </a:p>
          <a:p>
            <a:pPr marL="0" indent="0">
              <a:buNone/>
            </a:pPr>
            <a:endParaRPr lang="sl-SI" sz="1800" i="1" dirty="0">
              <a:solidFill>
                <a:srgbClr val="00B050"/>
              </a:solidFill>
              <a:latin typeface="Arial" panose="020B0604020202020204" pitchFamily="34" charset="0"/>
              <a:cs typeface="Arial" panose="020B0604020202020204" pitchFamily="34" charset="0"/>
            </a:endParaRPr>
          </a:p>
          <a:p>
            <a:pPr marL="0" indent="0">
              <a:buNone/>
            </a:pPr>
            <a:endParaRPr lang="sl-SI" sz="2000" b="1" u="sng" dirty="0">
              <a:latin typeface="Arial" panose="020B0604020202020204" pitchFamily="34" charset="0"/>
              <a:cs typeface="Arial" panose="020B0604020202020204" pitchFamily="34" charset="0"/>
            </a:endParaRPr>
          </a:p>
          <a:p>
            <a:endParaRPr lang="sl-SI" dirty="0">
              <a:solidFill>
                <a:srgbClr val="00B050"/>
              </a:solidFill>
            </a:endParaRPr>
          </a:p>
        </p:txBody>
      </p:sp>
    </p:spTree>
    <p:extLst>
      <p:ext uri="{BB962C8B-B14F-4D97-AF65-F5344CB8AC3E}">
        <p14:creationId xmlns:p14="http://schemas.microsoft.com/office/powerpoint/2010/main" val="21097325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341194" y="116632"/>
            <a:ext cx="8335261" cy="936104"/>
          </a:xfrm>
          <a:solidFill>
            <a:srgbClr val="FFFF00"/>
          </a:solidFill>
        </p:spPr>
        <p:txBody>
          <a:bodyPr>
            <a:noAutofit/>
          </a:bodyPr>
          <a:lstStyle/>
          <a:p>
            <a:r>
              <a:rPr lang="sl-SI" sz="1800" b="1" dirty="0" smtClean="0">
                <a:latin typeface="Arial" panose="020B0604020202020204" pitchFamily="34" charset="0"/>
                <a:cs typeface="Arial" panose="020B0604020202020204" pitchFamily="34" charset="0"/>
              </a:rPr>
              <a:t>Si končal/- a? Si bil/-a uspešen/-na?</a:t>
            </a:r>
            <a:br>
              <a:rPr lang="sl-SI" sz="1800" b="1" dirty="0" smtClean="0">
                <a:latin typeface="Arial" panose="020B0604020202020204" pitchFamily="34" charset="0"/>
                <a:cs typeface="Arial" panose="020B0604020202020204" pitchFamily="34" charset="0"/>
              </a:rPr>
            </a:br>
            <a:r>
              <a:rPr lang="sl-SI" sz="1800" b="1" dirty="0">
                <a:latin typeface="Arial" panose="020B0604020202020204" pitchFamily="34" charset="0"/>
                <a:cs typeface="Arial" panose="020B0604020202020204" pitchFamily="34" charset="0"/>
              </a:rPr>
              <a:t/>
            </a:r>
            <a:br>
              <a:rPr lang="sl-SI" sz="1800" b="1" dirty="0">
                <a:latin typeface="Arial" panose="020B0604020202020204" pitchFamily="34" charset="0"/>
                <a:cs typeface="Arial" panose="020B0604020202020204" pitchFamily="34" charset="0"/>
              </a:rPr>
            </a:br>
            <a:r>
              <a:rPr lang="sl-SI" sz="1800" b="1" dirty="0" smtClean="0">
                <a:latin typeface="Arial" panose="020B0604020202020204" pitchFamily="34" charset="0"/>
                <a:cs typeface="Arial" panose="020B0604020202020204" pitchFamily="34" charset="0"/>
              </a:rPr>
              <a:t>No, nadaljujva z današnjo temo. </a:t>
            </a:r>
            <a:endParaRPr lang="sl-SI" sz="1800" b="1" dirty="0">
              <a:latin typeface="Arial" panose="020B0604020202020204" pitchFamily="34" charset="0"/>
              <a:cs typeface="Arial" panose="020B0604020202020204" pitchFamily="34" charset="0"/>
            </a:endParaRPr>
          </a:p>
        </p:txBody>
      </p:sp>
      <p:sp>
        <p:nvSpPr>
          <p:cNvPr id="3" name="Označba mesta vsebine 2"/>
          <p:cNvSpPr>
            <a:spLocks noGrp="1"/>
          </p:cNvSpPr>
          <p:nvPr>
            <p:ph idx="1"/>
          </p:nvPr>
        </p:nvSpPr>
        <p:spPr>
          <a:xfrm>
            <a:off x="341194" y="1340768"/>
            <a:ext cx="8335261" cy="5256584"/>
          </a:xfrm>
        </p:spPr>
        <p:txBody>
          <a:bodyPr>
            <a:normAutofit lnSpcReduction="10000"/>
          </a:bodyPr>
          <a:lstStyle/>
          <a:p>
            <a:pPr marL="0" indent="0">
              <a:buNone/>
            </a:pPr>
            <a:r>
              <a:rPr lang="sl-SI" b="1" u="sng" dirty="0" smtClean="0">
                <a:solidFill>
                  <a:schemeClr val="accent5">
                    <a:lumMod val="50000"/>
                  </a:schemeClr>
                </a:solidFill>
              </a:rPr>
              <a:t>Preberi </a:t>
            </a:r>
            <a:r>
              <a:rPr lang="sl-SI" b="1" u="sng" dirty="0">
                <a:solidFill>
                  <a:schemeClr val="accent5">
                    <a:lumMod val="50000"/>
                  </a:schemeClr>
                </a:solidFill>
              </a:rPr>
              <a:t>povedi:</a:t>
            </a:r>
          </a:p>
          <a:p>
            <a:pPr marL="0" indent="0">
              <a:buNone/>
            </a:pPr>
            <a:r>
              <a:rPr lang="sl-SI" dirty="0">
                <a:solidFill>
                  <a:schemeClr val="accent5">
                    <a:lumMod val="75000"/>
                  </a:schemeClr>
                </a:solidFill>
              </a:rPr>
              <a:t>	To je </a:t>
            </a:r>
            <a:r>
              <a:rPr lang="sl-SI" u="sng" dirty="0">
                <a:solidFill>
                  <a:schemeClr val="accent5">
                    <a:lumMod val="75000"/>
                  </a:schemeClr>
                </a:solidFill>
              </a:rPr>
              <a:t>Urška.</a:t>
            </a:r>
          </a:p>
          <a:p>
            <a:pPr marL="0" indent="0">
              <a:buNone/>
            </a:pPr>
            <a:r>
              <a:rPr lang="sl-SI" dirty="0">
                <a:solidFill>
                  <a:schemeClr val="accent5">
                    <a:lumMod val="75000"/>
                  </a:schemeClr>
                </a:solidFill>
              </a:rPr>
              <a:t>	To je </a:t>
            </a:r>
            <a:r>
              <a:rPr lang="sl-SI" u="sng" dirty="0">
                <a:solidFill>
                  <a:schemeClr val="accent5">
                    <a:lumMod val="75000"/>
                  </a:schemeClr>
                </a:solidFill>
              </a:rPr>
              <a:t>krokodil.</a:t>
            </a:r>
          </a:p>
          <a:p>
            <a:pPr marL="0" indent="0">
              <a:buNone/>
            </a:pPr>
            <a:r>
              <a:rPr lang="sl-SI" dirty="0">
                <a:solidFill>
                  <a:schemeClr val="accent5">
                    <a:lumMod val="75000"/>
                  </a:schemeClr>
                </a:solidFill>
              </a:rPr>
              <a:t>	To je </a:t>
            </a:r>
            <a:r>
              <a:rPr lang="sl-SI" u="sng" dirty="0">
                <a:solidFill>
                  <a:schemeClr val="accent5">
                    <a:lumMod val="75000"/>
                  </a:schemeClr>
                </a:solidFill>
              </a:rPr>
              <a:t>postelja.</a:t>
            </a:r>
          </a:p>
          <a:p>
            <a:pPr marL="0" indent="0">
              <a:buNone/>
            </a:pPr>
            <a:r>
              <a:rPr lang="sl-SI" dirty="0">
                <a:solidFill>
                  <a:schemeClr val="accent5">
                    <a:lumMod val="75000"/>
                  </a:schemeClr>
                </a:solidFill>
              </a:rPr>
              <a:t>	To je </a:t>
            </a:r>
            <a:r>
              <a:rPr lang="sl-SI" u="sng" dirty="0">
                <a:solidFill>
                  <a:schemeClr val="accent5">
                    <a:lumMod val="75000"/>
                  </a:schemeClr>
                </a:solidFill>
              </a:rPr>
              <a:t>tišina.</a:t>
            </a:r>
          </a:p>
          <a:p>
            <a:pPr marL="0" indent="0">
              <a:buNone/>
            </a:pPr>
            <a:r>
              <a:rPr lang="sl-SI" dirty="0">
                <a:solidFill>
                  <a:schemeClr val="accent5">
                    <a:lumMod val="75000"/>
                  </a:schemeClr>
                </a:solidFill>
              </a:rPr>
              <a:t>	To je </a:t>
            </a:r>
            <a:r>
              <a:rPr lang="sl-SI" u="sng" dirty="0">
                <a:solidFill>
                  <a:schemeClr val="accent5">
                    <a:lumMod val="75000"/>
                  </a:schemeClr>
                </a:solidFill>
              </a:rPr>
              <a:t>nagelj. </a:t>
            </a:r>
          </a:p>
          <a:p>
            <a:pPr marL="0" indent="0">
              <a:buNone/>
            </a:pPr>
            <a:endParaRPr lang="sl-SI" u="sng" dirty="0">
              <a:solidFill>
                <a:schemeClr val="accent5">
                  <a:lumMod val="75000"/>
                </a:schemeClr>
              </a:solidFill>
            </a:endParaRPr>
          </a:p>
          <a:p>
            <a:pPr marL="0" indent="0">
              <a:buNone/>
            </a:pPr>
            <a:r>
              <a:rPr lang="sl-SI" i="1" dirty="0">
                <a:solidFill>
                  <a:srgbClr val="00B050"/>
                </a:solidFill>
              </a:rPr>
              <a:t>Podčrtane besede so </a:t>
            </a:r>
            <a:r>
              <a:rPr lang="sl-SI" i="1" dirty="0" smtClean="0">
                <a:solidFill>
                  <a:srgbClr val="00B050"/>
                </a:solidFill>
              </a:rPr>
              <a:t>SAMOSTALNIKI, kajne? </a:t>
            </a:r>
          </a:p>
          <a:p>
            <a:pPr marL="0" indent="0">
              <a:buNone/>
            </a:pPr>
            <a:r>
              <a:rPr lang="sl-SI" dirty="0" smtClean="0">
                <a:solidFill>
                  <a:schemeClr val="accent5">
                    <a:lumMod val="75000"/>
                  </a:schemeClr>
                </a:solidFill>
              </a:rPr>
              <a:t>Pri </a:t>
            </a:r>
            <a:r>
              <a:rPr lang="sl-SI" dirty="0">
                <a:solidFill>
                  <a:schemeClr val="accent5">
                    <a:lumMod val="75000"/>
                  </a:schemeClr>
                </a:solidFill>
              </a:rPr>
              <a:t>določanju, ali je neka beseda samostalnik, si pomagamo tudi tako, da jo uporabimo v povedi:</a:t>
            </a:r>
          </a:p>
          <a:p>
            <a:pPr marL="0" indent="0">
              <a:buNone/>
            </a:pPr>
            <a:r>
              <a:rPr lang="sl-SI" dirty="0">
                <a:solidFill>
                  <a:srgbClr val="00B0F0"/>
                </a:solidFill>
              </a:rPr>
              <a:t>TO JE </a:t>
            </a:r>
            <a:r>
              <a:rPr lang="sl-SI" dirty="0">
                <a:solidFill>
                  <a:srgbClr val="00B050"/>
                </a:solidFill>
              </a:rPr>
              <a:t>…</a:t>
            </a:r>
            <a:r>
              <a:rPr lang="sl-SI" dirty="0">
                <a:solidFill>
                  <a:srgbClr val="00B0F0"/>
                </a:solidFill>
              </a:rPr>
              <a:t> in se nato vprašamo po tej besedi. </a:t>
            </a:r>
            <a:endParaRPr lang="sl-SI" dirty="0" smtClean="0">
              <a:solidFill>
                <a:srgbClr val="00B0F0"/>
              </a:solidFill>
            </a:endParaRPr>
          </a:p>
          <a:p>
            <a:pPr marL="0" indent="0">
              <a:buNone/>
            </a:pPr>
            <a:r>
              <a:rPr lang="sl-SI" dirty="0">
                <a:solidFill>
                  <a:schemeClr val="accent5">
                    <a:lumMod val="75000"/>
                  </a:schemeClr>
                </a:solidFill>
              </a:rPr>
              <a:t>Č</a:t>
            </a:r>
            <a:r>
              <a:rPr lang="sl-SI" dirty="0" smtClean="0">
                <a:solidFill>
                  <a:schemeClr val="accent5">
                    <a:lumMod val="75000"/>
                  </a:schemeClr>
                </a:solidFill>
              </a:rPr>
              <a:t>e </a:t>
            </a:r>
            <a:r>
              <a:rPr lang="sl-SI" dirty="0">
                <a:solidFill>
                  <a:schemeClr val="accent5">
                    <a:lumMod val="75000"/>
                  </a:schemeClr>
                </a:solidFill>
              </a:rPr>
              <a:t>se </a:t>
            </a:r>
            <a:r>
              <a:rPr lang="sl-SI" dirty="0" smtClean="0">
                <a:solidFill>
                  <a:schemeClr val="accent5">
                    <a:lumMod val="75000"/>
                  </a:schemeClr>
                </a:solidFill>
              </a:rPr>
              <a:t>lahko vprašamo </a:t>
            </a:r>
            <a:r>
              <a:rPr lang="sl-SI" dirty="0">
                <a:solidFill>
                  <a:srgbClr val="FF0000"/>
                </a:solidFill>
              </a:rPr>
              <a:t>Kdo/kaj je to?</a:t>
            </a:r>
            <a:r>
              <a:rPr lang="sl-SI" dirty="0">
                <a:solidFill>
                  <a:srgbClr val="002060"/>
                </a:solidFill>
              </a:rPr>
              <a:t>,</a:t>
            </a:r>
            <a:r>
              <a:rPr lang="sl-SI" dirty="0">
                <a:solidFill>
                  <a:srgbClr val="FF0000"/>
                </a:solidFill>
              </a:rPr>
              <a:t> </a:t>
            </a:r>
            <a:r>
              <a:rPr lang="sl-SI" dirty="0">
                <a:solidFill>
                  <a:schemeClr val="accent5">
                    <a:lumMod val="75000"/>
                  </a:schemeClr>
                </a:solidFill>
              </a:rPr>
              <a:t>je ta beseda zagotovo samostalnik</a:t>
            </a:r>
            <a:r>
              <a:rPr lang="sl-SI" dirty="0" smtClean="0">
                <a:solidFill>
                  <a:schemeClr val="accent5">
                    <a:lumMod val="75000"/>
                  </a:schemeClr>
                </a:solidFill>
              </a:rPr>
              <a:t>.</a:t>
            </a:r>
          </a:p>
          <a:p>
            <a:pPr marL="0" indent="0">
              <a:buNone/>
            </a:pPr>
            <a:r>
              <a:rPr lang="sl-SI" dirty="0" smtClean="0">
                <a:solidFill>
                  <a:schemeClr val="accent5">
                    <a:lumMod val="75000"/>
                  </a:schemeClr>
                </a:solidFill>
              </a:rPr>
              <a:t> </a:t>
            </a:r>
            <a:endParaRPr lang="sl-SI" dirty="0">
              <a:solidFill>
                <a:schemeClr val="accent5">
                  <a:lumMod val="75000"/>
                </a:schemeClr>
              </a:solidFill>
            </a:endParaRPr>
          </a:p>
          <a:p>
            <a:pPr marL="0" indent="0">
              <a:buNone/>
            </a:pPr>
            <a:r>
              <a:rPr lang="sl-SI" i="1" dirty="0">
                <a:solidFill>
                  <a:srgbClr val="00B050"/>
                </a:solidFill>
              </a:rPr>
              <a:t>Npr. </a:t>
            </a:r>
            <a:r>
              <a:rPr lang="sl-SI" i="1" dirty="0">
                <a:solidFill>
                  <a:srgbClr val="00B0F0"/>
                </a:solidFill>
              </a:rPr>
              <a:t>To je </a:t>
            </a:r>
            <a:r>
              <a:rPr lang="sl-SI" i="1" dirty="0">
                <a:solidFill>
                  <a:srgbClr val="00B050"/>
                </a:solidFill>
              </a:rPr>
              <a:t>noč.    </a:t>
            </a:r>
            <a:r>
              <a:rPr lang="sl-SI" i="1" dirty="0">
                <a:solidFill>
                  <a:srgbClr val="00B050"/>
                </a:solidFill>
                <a:latin typeface="Arial" panose="020B0604020202020204" pitchFamily="34" charset="0"/>
                <a:cs typeface="Arial" panose="020B0604020202020204" pitchFamily="34" charset="0"/>
              </a:rPr>
              <a:t>→ </a:t>
            </a:r>
            <a:r>
              <a:rPr lang="sl-SI" i="1" dirty="0" smtClean="0">
                <a:solidFill>
                  <a:srgbClr val="FF0000"/>
                </a:solidFill>
                <a:latin typeface="Arial" panose="020B0604020202020204" pitchFamily="34" charset="0"/>
                <a:cs typeface="Arial" panose="020B0604020202020204" pitchFamily="34" charset="0"/>
              </a:rPr>
              <a:t>Kaj je to</a:t>
            </a:r>
            <a:r>
              <a:rPr lang="sl-SI" i="1" dirty="0">
                <a:solidFill>
                  <a:srgbClr val="FF0000"/>
                </a:solidFill>
                <a:latin typeface="Arial" panose="020B0604020202020204" pitchFamily="34" charset="0"/>
                <a:cs typeface="Arial" panose="020B0604020202020204" pitchFamily="34" charset="0"/>
              </a:rPr>
              <a:t>?</a:t>
            </a:r>
            <a:r>
              <a:rPr lang="sl-SI" i="1" dirty="0" smtClean="0">
                <a:solidFill>
                  <a:srgbClr val="00B050"/>
                </a:solidFill>
                <a:latin typeface="Arial" panose="020B0604020202020204" pitchFamily="34" charset="0"/>
                <a:cs typeface="Arial" panose="020B0604020202020204" pitchFamily="34" charset="0"/>
              </a:rPr>
              <a:t> </a:t>
            </a:r>
            <a:r>
              <a:rPr lang="sl-SI" i="1" dirty="0">
                <a:solidFill>
                  <a:srgbClr val="00B050"/>
                </a:solidFill>
                <a:latin typeface="Arial" panose="020B0604020202020204" pitchFamily="34" charset="0"/>
                <a:cs typeface="Arial" panose="020B0604020202020204" pitchFamily="34" charset="0"/>
              </a:rPr>
              <a:t>→ </a:t>
            </a:r>
            <a:r>
              <a:rPr lang="sl-SI" sz="1800" i="1" dirty="0" smtClean="0">
                <a:solidFill>
                  <a:srgbClr val="00B050"/>
                </a:solidFill>
                <a:latin typeface="Arial" panose="020B0604020202020204" pitchFamily="34" charset="0"/>
                <a:cs typeface="Arial" panose="020B0604020202020204" pitchFamily="34" charset="0"/>
              </a:rPr>
              <a:t>Ugotovimo: beseda </a:t>
            </a:r>
            <a:r>
              <a:rPr lang="sl-SI" sz="1800" i="1" dirty="0">
                <a:solidFill>
                  <a:srgbClr val="00B050"/>
                </a:solidFill>
                <a:latin typeface="Arial" panose="020B0604020202020204" pitchFamily="34" charset="0"/>
                <a:cs typeface="Arial" panose="020B0604020202020204" pitchFamily="34" charset="0"/>
              </a:rPr>
              <a:t>noč je samostalnik. </a:t>
            </a:r>
          </a:p>
          <a:p>
            <a:endParaRPr lang="sl-SI" dirty="0">
              <a:solidFill>
                <a:srgbClr val="00B050"/>
              </a:solidFill>
            </a:endParaRPr>
          </a:p>
        </p:txBody>
      </p:sp>
    </p:spTree>
    <p:extLst>
      <p:ext uri="{BB962C8B-B14F-4D97-AF65-F5344CB8AC3E}">
        <p14:creationId xmlns:p14="http://schemas.microsoft.com/office/powerpoint/2010/main" val="39333364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značba mesta vsebine 2"/>
          <p:cNvSpPr>
            <a:spLocks noGrp="1"/>
          </p:cNvSpPr>
          <p:nvPr>
            <p:ph idx="1"/>
          </p:nvPr>
        </p:nvSpPr>
        <p:spPr>
          <a:xfrm>
            <a:off x="628650" y="692696"/>
            <a:ext cx="7886700" cy="5484267"/>
          </a:xfrm>
          <a:solidFill>
            <a:srgbClr val="FFFF00"/>
          </a:solidFill>
        </p:spPr>
        <p:txBody>
          <a:bodyPr/>
          <a:lstStyle/>
          <a:p>
            <a:pPr marL="0" indent="0">
              <a:buNone/>
            </a:pPr>
            <a:endParaRPr lang="sl-SI" dirty="0" smtClean="0">
              <a:solidFill>
                <a:srgbClr val="C00000"/>
              </a:solidFill>
              <a:latin typeface="Arial" panose="020B0604020202020204" pitchFamily="34" charset="0"/>
              <a:cs typeface="Arial" panose="020B0604020202020204" pitchFamily="34" charset="0"/>
            </a:endParaRPr>
          </a:p>
          <a:p>
            <a:pPr marL="0" indent="0">
              <a:buNone/>
            </a:pPr>
            <a:endParaRPr lang="sl-SI" dirty="0">
              <a:solidFill>
                <a:srgbClr val="C00000"/>
              </a:solidFill>
              <a:latin typeface="Arial" panose="020B0604020202020204" pitchFamily="34" charset="0"/>
              <a:cs typeface="Arial" panose="020B0604020202020204" pitchFamily="34" charset="0"/>
            </a:endParaRPr>
          </a:p>
          <a:p>
            <a:pPr marL="0" indent="0">
              <a:lnSpc>
                <a:spcPct val="150000"/>
              </a:lnSpc>
              <a:buNone/>
            </a:pPr>
            <a:r>
              <a:rPr lang="sl-SI" b="1" dirty="0" smtClean="0">
                <a:solidFill>
                  <a:srgbClr val="002060"/>
                </a:solidFill>
                <a:latin typeface="Arial" panose="020B0604020202020204" pitchFamily="34" charset="0"/>
                <a:cs typeface="Arial" panose="020B0604020202020204" pitchFamily="34" charset="0"/>
              </a:rPr>
              <a:t>Z vprašalnico </a:t>
            </a:r>
            <a:r>
              <a:rPr lang="sl-SI" sz="2400" b="1" dirty="0" smtClean="0">
                <a:solidFill>
                  <a:srgbClr val="C00000"/>
                </a:solidFill>
                <a:latin typeface="Arial" panose="020B0604020202020204" pitchFamily="34" charset="0"/>
                <a:cs typeface="Arial" panose="020B0604020202020204" pitchFamily="34" charset="0"/>
              </a:rPr>
              <a:t>KDO?</a:t>
            </a:r>
            <a:r>
              <a:rPr lang="sl-SI" b="1" dirty="0" smtClean="0">
                <a:solidFill>
                  <a:srgbClr val="C00000"/>
                </a:solidFill>
                <a:latin typeface="Arial" panose="020B0604020202020204" pitchFamily="34" charset="0"/>
                <a:cs typeface="Arial" panose="020B0604020202020204" pitchFamily="34" charset="0"/>
              </a:rPr>
              <a:t> </a:t>
            </a:r>
            <a:r>
              <a:rPr lang="sl-SI" b="1" dirty="0" smtClean="0">
                <a:solidFill>
                  <a:srgbClr val="002060"/>
                </a:solidFill>
                <a:latin typeface="Arial" panose="020B0604020202020204" pitchFamily="34" charset="0"/>
                <a:cs typeface="Arial" panose="020B0604020202020204" pitchFamily="34" charset="0"/>
              </a:rPr>
              <a:t>sprašujemo </a:t>
            </a:r>
            <a:r>
              <a:rPr lang="sl-SI" b="1" dirty="0" smtClean="0">
                <a:solidFill>
                  <a:srgbClr val="C00000"/>
                </a:solidFill>
                <a:latin typeface="Arial" panose="020B0604020202020204" pitchFamily="34" charset="0"/>
                <a:cs typeface="Arial" panose="020B0604020202020204" pitchFamily="34" charset="0"/>
              </a:rPr>
              <a:t>samo </a:t>
            </a:r>
            <a:r>
              <a:rPr lang="sl-SI" b="1" u="sng" dirty="0" smtClean="0">
                <a:solidFill>
                  <a:srgbClr val="C00000"/>
                </a:solidFill>
                <a:latin typeface="Arial" panose="020B0604020202020204" pitchFamily="34" charset="0"/>
                <a:cs typeface="Arial" panose="020B0604020202020204" pitchFamily="34" charset="0"/>
              </a:rPr>
              <a:t>po človeku</a:t>
            </a:r>
            <a:r>
              <a:rPr lang="sl-SI" b="1" dirty="0" smtClean="0">
                <a:solidFill>
                  <a:srgbClr val="C00000"/>
                </a:solidFill>
                <a:latin typeface="Arial" panose="020B0604020202020204" pitchFamily="34" charset="0"/>
                <a:cs typeface="Arial" panose="020B0604020202020204" pitchFamily="34" charset="0"/>
              </a:rPr>
              <a:t>. </a:t>
            </a:r>
            <a:endParaRPr lang="sl-SI" b="1" dirty="0">
              <a:solidFill>
                <a:srgbClr val="C00000"/>
              </a:solidFill>
              <a:latin typeface="Arial" panose="020B0604020202020204" pitchFamily="34" charset="0"/>
              <a:cs typeface="Arial" panose="020B0604020202020204" pitchFamily="34" charset="0"/>
            </a:endParaRPr>
          </a:p>
          <a:p>
            <a:pPr marL="0" indent="0">
              <a:lnSpc>
                <a:spcPct val="150000"/>
              </a:lnSpc>
              <a:buNone/>
            </a:pPr>
            <a:r>
              <a:rPr lang="sl-SI" b="1" u="sng" dirty="0" smtClean="0">
                <a:solidFill>
                  <a:srgbClr val="C00000"/>
                </a:solidFill>
                <a:latin typeface="Arial" panose="020B0604020202020204" pitchFamily="34" charset="0"/>
                <a:cs typeface="Arial" panose="020B0604020202020204" pitchFamily="34" charset="0"/>
              </a:rPr>
              <a:t>Po vsem drugem (tudi po živalih) </a:t>
            </a:r>
            <a:r>
              <a:rPr lang="sl-SI" b="1" dirty="0" smtClean="0">
                <a:solidFill>
                  <a:srgbClr val="002060"/>
                </a:solidFill>
                <a:latin typeface="Arial" panose="020B0604020202020204" pitchFamily="34" charset="0"/>
                <a:cs typeface="Arial" panose="020B0604020202020204" pitchFamily="34" charset="0"/>
              </a:rPr>
              <a:t>sprašujemo s</a:t>
            </a:r>
            <a:r>
              <a:rPr lang="sl-SI" b="1" dirty="0" smtClean="0">
                <a:solidFill>
                  <a:srgbClr val="C00000"/>
                </a:solidFill>
                <a:latin typeface="Arial" panose="020B0604020202020204" pitchFamily="34" charset="0"/>
                <a:cs typeface="Arial" panose="020B0604020202020204" pitchFamily="34" charset="0"/>
              </a:rPr>
              <a:t> </a:t>
            </a:r>
            <a:r>
              <a:rPr lang="sl-SI" sz="2400" b="1" dirty="0" smtClean="0">
                <a:solidFill>
                  <a:srgbClr val="C00000"/>
                </a:solidFill>
                <a:latin typeface="Arial" panose="020B0604020202020204" pitchFamily="34" charset="0"/>
                <a:cs typeface="Arial" panose="020B0604020202020204" pitchFamily="34" charset="0"/>
              </a:rPr>
              <a:t>KAJ?</a:t>
            </a:r>
            <a:r>
              <a:rPr lang="sl-SI" b="1" dirty="0" smtClean="0">
                <a:solidFill>
                  <a:srgbClr val="C00000"/>
                </a:solidFill>
                <a:latin typeface="Arial" panose="020B0604020202020204" pitchFamily="34" charset="0"/>
                <a:cs typeface="Arial" panose="020B0604020202020204" pitchFamily="34" charset="0"/>
              </a:rPr>
              <a:t> </a:t>
            </a:r>
          </a:p>
          <a:p>
            <a:pPr marL="0" indent="0">
              <a:lnSpc>
                <a:spcPct val="150000"/>
              </a:lnSpc>
              <a:buNone/>
            </a:pPr>
            <a:endParaRPr lang="sl-SI" b="1" dirty="0" smtClean="0">
              <a:solidFill>
                <a:srgbClr val="C00000"/>
              </a:solidFill>
              <a:latin typeface="Arial" panose="020B0604020202020204" pitchFamily="34" charset="0"/>
              <a:cs typeface="Arial" panose="020B0604020202020204" pitchFamily="34" charset="0"/>
            </a:endParaRPr>
          </a:p>
          <a:p>
            <a:pPr marL="0" indent="0">
              <a:lnSpc>
                <a:spcPct val="150000"/>
              </a:lnSpc>
              <a:buNone/>
            </a:pPr>
            <a:r>
              <a:rPr lang="sl-SI" i="1" dirty="0" smtClean="0">
                <a:solidFill>
                  <a:srgbClr val="002060"/>
                </a:solidFill>
                <a:latin typeface="Arial" panose="020B0604020202020204" pitchFamily="34" charset="0"/>
                <a:cs typeface="Arial" panose="020B0604020202020204" pitchFamily="34" charset="0"/>
              </a:rPr>
              <a:t>Npr. </a:t>
            </a:r>
            <a:r>
              <a:rPr lang="sl-SI" sz="2800" b="1" i="1" dirty="0" smtClean="0">
                <a:solidFill>
                  <a:srgbClr val="002060"/>
                </a:solidFill>
                <a:latin typeface="Arial" panose="020B0604020202020204" pitchFamily="34" charset="0"/>
                <a:cs typeface="Arial" panose="020B0604020202020204" pitchFamily="34" charset="0"/>
              </a:rPr>
              <a:t>Kdo</a:t>
            </a:r>
            <a:r>
              <a:rPr lang="sl-SI" b="1" i="1" dirty="0" smtClean="0">
                <a:solidFill>
                  <a:srgbClr val="002060"/>
                </a:solidFill>
                <a:latin typeface="Arial" panose="020B0604020202020204" pitchFamily="34" charset="0"/>
                <a:cs typeface="Arial" panose="020B0604020202020204" pitchFamily="34" charset="0"/>
              </a:rPr>
              <a:t> je to? </a:t>
            </a:r>
            <a:r>
              <a:rPr lang="sl-SI" i="1" dirty="0" smtClean="0">
                <a:solidFill>
                  <a:srgbClr val="002060"/>
                </a:solidFill>
                <a:latin typeface="Arial" panose="020B0604020202020204" pitchFamily="34" charset="0"/>
                <a:cs typeface="Arial" panose="020B0604020202020204" pitchFamily="34" charset="0"/>
              </a:rPr>
              <a:t>→ To je </a:t>
            </a:r>
            <a:r>
              <a:rPr lang="sl-SI" i="1" u="sng" dirty="0" smtClean="0">
                <a:solidFill>
                  <a:srgbClr val="002060"/>
                </a:solidFill>
                <a:latin typeface="Arial" panose="020B0604020202020204" pitchFamily="34" charset="0"/>
                <a:cs typeface="Arial" panose="020B0604020202020204" pitchFamily="34" charset="0"/>
              </a:rPr>
              <a:t>oče</a:t>
            </a:r>
            <a:r>
              <a:rPr lang="sl-SI" i="1" dirty="0" smtClean="0">
                <a:solidFill>
                  <a:srgbClr val="002060"/>
                </a:solidFill>
                <a:latin typeface="Arial" panose="020B0604020202020204" pitchFamily="34" charset="0"/>
                <a:cs typeface="Arial" panose="020B0604020202020204" pitchFamily="34" charset="0"/>
              </a:rPr>
              <a:t>. </a:t>
            </a:r>
          </a:p>
          <a:p>
            <a:pPr marL="0" indent="0">
              <a:lnSpc>
                <a:spcPct val="150000"/>
              </a:lnSpc>
              <a:buNone/>
            </a:pPr>
            <a:r>
              <a:rPr lang="sl-SI" i="1" dirty="0">
                <a:solidFill>
                  <a:srgbClr val="002060"/>
                </a:solidFill>
                <a:latin typeface="Arial" panose="020B0604020202020204" pitchFamily="34" charset="0"/>
                <a:cs typeface="Arial" panose="020B0604020202020204" pitchFamily="34" charset="0"/>
              </a:rPr>
              <a:t> </a:t>
            </a:r>
            <a:r>
              <a:rPr lang="sl-SI" i="1" dirty="0" smtClean="0">
                <a:solidFill>
                  <a:srgbClr val="002060"/>
                </a:solidFill>
                <a:latin typeface="Arial" panose="020B0604020202020204" pitchFamily="34" charset="0"/>
                <a:cs typeface="Arial" panose="020B0604020202020204" pitchFamily="34" charset="0"/>
              </a:rPr>
              <a:t>                            To je </a:t>
            </a:r>
            <a:r>
              <a:rPr lang="sl-SI" i="1" u="sng" dirty="0" smtClean="0">
                <a:solidFill>
                  <a:srgbClr val="002060"/>
                </a:solidFill>
                <a:latin typeface="Arial" panose="020B0604020202020204" pitchFamily="34" charset="0"/>
                <a:cs typeface="Arial" panose="020B0604020202020204" pitchFamily="34" charset="0"/>
              </a:rPr>
              <a:t>soseda.</a:t>
            </a:r>
          </a:p>
          <a:p>
            <a:pPr marL="0" indent="0">
              <a:lnSpc>
                <a:spcPct val="150000"/>
              </a:lnSpc>
              <a:buNone/>
            </a:pPr>
            <a:r>
              <a:rPr lang="sl-SI" i="1" dirty="0" smtClean="0">
                <a:solidFill>
                  <a:srgbClr val="002060"/>
                </a:solidFill>
                <a:latin typeface="Arial" panose="020B0604020202020204" pitchFamily="34" charset="0"/>
                <a:cs typeface="Arial" panose="020B0604020202020204" pitchFamily="34" charset="0"/>
              </a:rPr>
              <a:t>        </a:t>
            </a:r>
            <a:r>
              <a:rPr lang="sl-SI" sz="2800" b="1" i="1" dirty="0" smtClean="0">
                <a:solidFill>
                  <a:srgbClr val="002060"/>
                </a:solidFill>
                <a:latin typeface="Arial" panose="020B0604020202020204" pitchFamily="34" charset="0"/>
                <a:cs typeface="Arial" panose="020B0604020202020204" pitchFamily="34" charset="0"/>
              </a:rPr>
              <a:t>Kaj</a:t>
            </a:r>
            <a:r>
              <a:rPr lang="sl-SI" b="1" i="1" dirty="0" smtClean="0">
                <a:solidFill>
                  <a:srgbClr val="002060"/>
                </a:solidFill>
                <a:latin typeface="Arial" panose="020B0604020202020204" pitchFamily="34" charset="0"/>
                <a:cs typeface="Arial" panose="020B0604020202020204" pitchFamily="34" charset="0"/>
              </a:rPr>
              <a:t> je to? </a:t>
            </a:r>
            <a:r>
              <a:rPr lang="sl-SI" i="1" dirty="0" smtClean="0">
                <a:solidFill>
                  <a:srgbClr val="002060"/>
                </a:solidFill>
                <a:latin typeface="Arial" panose="020B0604020202020204" pitchFamily="34" charset="0"/>
                <a:cs typeface="Arial" panose="020B0604020202020204" pitchFamily="34" charset="0"/>
              </a:rPr>
              <a:t>→  To je </a:t>
            </a:r>
            <a:r>
              <a:rPr lang="sl-SI" i="1" u="sng" dirty="0" smtClean="0">
                <a:solidFill>
                  <a:srgbClr val="002060"/>
                </a:solidFill>
                <a:latin typeface="Arial" panose="020B0604020202020204" pitchFamily="34" charset="0"/>
                <a:cs typeface="Arial" panose="020B0604020202020204" pitchFamily="34" charset="0"/>
              </a:rPr>
              <a:t>omara</a:t>
            </a:r>
            <a:r>
              <a:rPr lang="sl-SI" i="1" dirty="0" smtClean="0">
                <a:solidFill>
                  <a:srgbClr val="002060"/>
                </a:solidFill>
                <a:latin typeface="Arial" panose="020B0604020202020204" pitchFamily="34" charset="0"/>
                <a:cs typeface="Arial" panose="020B0604020202020204" pitchFamily="34" charset="0"/>
              </a:rPr>
              <a:t>. </a:t>
            </a:r>
          </a:p>
          <a:p>
            <a:pPr marL="0" indent="0">
              <a:lnSpc>
                <a:spcPct val="150000"/>
              </a:lnSpc>
              <a:buNone/>
            </a:pPr>
            <a:r>
              <a:rPr lang="sl-SI" i="1" dirty="0">
                <a:solidFill>
                  <a:srgbClr val="002060"/>
                </a:solidFill>
                <a:latin typeface="Arial" panose="020B0604020202020204" pitchFamily="34" charset="0"/>
                <a:cs typeface="Arial" panose="020B0604020202020204" pitchFamily="34" charset="0"/>
              </a:rPr>
              <a:t> </a:t>
            </a:r>
            <a:r>
              <a:rPr lang="sl-SI" i="1" dirty="0" smtClean="0">
                <a:solidFill>
                  <a:srgbClr val="002060"/>
                </a:solidFill>
                <a:latin typeface="Arial" panose="020B0604020202020204" pitchFamily="34" charset="0"/>
                <a:cs typeface="Arial" panose="020B0604020202020204" pitchFamily="34" charset="0"/>
              </a:rPr>
              <a:t>                            To je </a:t>
            </a:r>
            <a:r>
              <a:rPr lang="sl-SI" i="1" u="sng" dirty="0" smtClean="0">
                <a:solidFill>
                  <a:srgbClr val="002060"/>
                </a:solidFill>
                <a:latin typeface="Arial" panose="020B0604020202020204" pitchFamily="34" charset="0"/>
                <a:cs typeface="Arial" panose="020B0604020202020204" pitchFamily="34" charset="0"/>
              </a:rPr>
              <a:t>zvezek.</a:t>
            </a:r>
            <a:endParaRPr lang="sl-SI" i="1" u="sng" dirty="0">
              <a:solidFill>
                <a:srgbClr val="00206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606576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628650" y="404664"/>
            <a:ext cx="7886700" cy="432048"/>
          </a:xfrm>
          <a:solidFill>
            <a:srgbClr val="FFFF00"/>
          </a:solidFill>
        </p:spPr>
        <p:txBody>
          <a:bodyPr>
            <a:normAutofit/>
          </a:bodyPr>
          <a:lstStyle/>
          <a:p>
            <a:r>
              <a:rPr lang="sl-SI" sz="2400" b="1" u="sng"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Naloga za to uro: </a:t>
            </a:r>
            <a:endParaRPr lang="sl-SI" sz="24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3" name="Označba mesta vsebine 2"/>
          <p:cNvSpPr>
            <a:spLocks noGrp="1"/>
          </p:cNvSpPr>
          <p:nvPr>
            <p:ph idx="1"/>
          </p:nvPr>
        </p:nvSpPr>
        <p:spPr>
          <a:xfrm>
            <a:off x="628650" y="836712"/>
            <a:ext cx="7886700" cy="5472608"/>
          </a:xfrm>
        </p:spPr>
        <p:txBody>
          <a:bodyPr>
            <a:normAutofit/>
          </a:bodyPr>
          <a:lstStyle/>
          <a:p>
            <a:pPr marL="0" indent="0">
              <a:buNone/>
            </a:pPr>
            <a:endParaRPr lang="sl-SI" sz="1900" b="1" dirty="0" smtClean="0">
              <a:solidFill>
                <a:srgbClr val="C00000"/>
              </a:solidFill>
              <a:latin typeface="Arial" panose="020B0604020202020204" pitchFamily="34" charset="0"/>
              <a:cs typeface="Arial" panose="020B0604020202020204" pitchFamily="34" charset="0"/>
            </a:endParaRPr>
          </a:p>
          <a:p>
            <a:pPr marL="0" indent="0">
              <a:buNone/>
            </a:pPr>
            <a:r>
              <a:rPr lang="sl-SI" sz="1900" b="1" dirty="0" smtClean="0">
                <a:solidFill>
                  <a:srgbClr val="C00000"/>
                </a:solidFill>
                <a:latin typeface="Arial" panose="020B0604020202020204" pitchFamily="34" charset="0"/>
                <a:cs typeface="Arial" panose="020B0604020202020204" pitchFamily="34" charset="0"/>
              </a:rPr>
              <a:t>1. V zvezek prepiši vsebino 4. diapozitiva (rumeno obarvan).</a:t>
            </a:r>
            <a:endParaRPr lang="sl-SI" sz="1900" b="1" dirty="0" smtClean="0">
              <a:solidFill>
                <a:schemeClr val="accent5">
                  <a:lumMod val="50000"/>
                </a:schemeClr>
              </a:solidFill>
              <a:latin typeface="Arial" panose="020B0604020202020204" pitchFamily="34" charset="0"/>
              <a:cs typeface="Arial" panose="020B0604020202020204" pitchFamily="34" charset="0"/>
            </a:endParaRPr>
          </a:p>
          <a:p>
            <a:pPr marL="0" indent="0">
              <a:buNone/>
            </a:pPr>
            <a:endParaRPr lang="sl-SI" sz="1900" b="1" dirty="0">
              <a:solidFill>
                <a:srgbClr val="C00000"/>
              </a:solidFill>
              <a:latin typeface="Arial" panose="020B0604020202020204" pitchFamily="34" charset="0"/>
              <a:cs typeface="Arial" panose="020B0604020202020204" pitchFamily="34" charset="0"/>
            </a:endParaRPr>
          </a:p>
          <a:p>
            <a:pPr marL="0" indent="0">
              <a:buNone/>
            </a:pPr>
            <a:r>
              <a:rPr lang="sl-SI" sz="1900" b="1" dirty="0" smtClean="0">
                <a:solidFill>
                  <a:srgbClr val="C00000"/>
                </a:solidFill>
                <a:latin typeface="Arial" panose="020B0604020202020204" pitchFamily="34" charset="0"/>
                <a:cs typeface="Arial" panose="020B0604020202020204" pitchFamily="34" charset="0"/>
              </a:rPr>
              <a:t>2. V </a:t>
            </a:r>
            <a:r>
              <a:rPr lang="sl-SI" sz="1900" b="1" dirty="0">
                <a:solidFill>
                  <a:srgbClr val="C00000"/>
                </a:solidFill>
                <a:latin typeface="Arial" panose="020B0604020202020204" pitchFamily="34" charset="0"/>
                <a:cs typeface="Arial" panose="020B0604020202020204" pitchFamily="34" charset="0"/>
              </a:rPr>
              <a:t>spodnjem besedilu podčrtaj </a:t>
            </a:r>
            <a:r>
              <a:rPr lang="sl-SI" sz="1900" b="1" dirty="0" smtClean="0">
                <a:solidFill>
                  <a:srgbClr val="C00000"/>
                </a:solidFill>
                <a:latin typeface="Arial" panose="020B0604020202020204" pitchFamily="34" charset="0"/>
                <a:cs typeface="Arial" panose="020B0604020202020204" pitchFamily="34" charset="0"/>
              </a:rPr>
              <a:t>samostalnike </a:t>
            </a:r>
            <a:r>
              <a:rPr lang="sl-SI" sz="1900" i="1" dirty="0" smtClean="0">
                <a:solidFill>
                  <a:srgbClr val="00B0F0"/>
                </a:solidFill>
                <a:latin typeface="Arial" panose="020B0604020202020204" pitchFamily="34" charset="0"/>
                <a:cs typeface="Arial" panose="020B0604020202020204" pitchFamily="34" charset="0"/>
              </a:rPr>
              <a:t>(besedilo prepiši v zvezek):</a:t>
            </a:r>
            <a:endParaRPr lang="sl-SI" sz="1900" i="1" dirty="0">
              <a:solidFill>
                <a:srgbClr val="00B0F0"/>
              </a:solidFill>
              <a:latin typeface="Arial" panose="020B0604020202020204" pitchFamily="34" charset="0"/>
              <a:cs typeface="Arial" panose="020B0604020202020204" pitchFamily="34" charset="0"/>
            </a:endParaRPr>
          </a:p>
          <a:p>
            <a:pPr marL="0" indent="0">
              <a:lnSpc>
                <a:spcPct val="100000"/>
              </a:lnSpc>
              <a:buNone/>
            </a:pPr>
            <a:r>
              <a:rPr lang="sl-SI" sz="2400" dirty="0">
                <a:solidFill>
                  <a:schemeClr val="accent5">
                    <a:lumMod val="50000"/>
                  </a:schemeClr>
                </a:solidFill>
              </a:rPr>
              <a:t>V naš hlev sta prileteli dve lastovki. Gnezdo sta imeli že od lanskega leta. Pridno sta začeli loviti mušice in druge žuželke. Popravljali sta tudi gnezdo. Zbirali sta bilke in peresa okrog hiše in jih nosili v hlev. Sedaj samica že vali jajčeca. Veselim se, da bodo v gnezdu kmalu mladiči in jih bosta lastovki hranili. </a:t>
            </a:r>
            <a:endParaRPr lang="sl-SI" sz="2400" dirty="0" smtClean="0">
              <a:solidFill>
                <a:schemeClr val="accent5">
                  <a:lumMod val="50000"/>
                </a:schemeClr>
              </a:solidFill>
            </a:endParaRPr>
          </a:p>
          <a:p>
            <a:pPr marL="0" indent="0">
              <a:lnSpc>
                <a:spcPct val="200000"/>
              </a:lnSpc>
              <a:buNone/>
            </a:pPr>
            <a:endParaRPr lang="sl-SI" dirty="0">
              <a:solidFill>
                <a:schemeClr val="accent5">
                  <a:lumMod val="50000"/>
                </a:schemeClr>
              </a:solidFill>
            </a:endParaRPr>
          </a:p>
          <a:p>
            <a:pPr marL="0" indent="0">
              <a:buNone/>
            </a:pPr>
            <a:r>
              <a:rPr lang="sl-SI" sz="1600" i="1" dirty="0">
                <a:solidFill>
                  <a:srgbClr val="00B050"/>
                </a:solidFill>
                <a:latin typeface="Arial" panose="020B0604020202020204" pitchFamily="34" charset="0"/>
                <a:cs typeface="Arial" panose="020B0604020202020204" pitchFamily="34" charset="0"/>
              </a:rPr>
              <a:t>Si končal/-a? Te zanima, ali si naloge pravilno rešil/-a?</a:t>
            </a:r>
          </a:p>
          <a:p>
            <a:pPr marL="0" indent="0">
              <a:buNone/>
            </a:pPr>
            <a:r>
              <a:rPr lang="sl-SI" sz="1600" i="1" dirty="0">
                <a:solidFill>
                  <a:srgbClr val="00B050"/>
                </a:solidFill>
                <a:latin typeface="Arial" panose="020B0604020202020204" pitchFamily="34" charset="0"/>
                <a:cs typeface="Arial" panose="020B0604020202020204" pitchFamily="34" charset="0"/>
              </a:rPr>
              <a:t>Naslednjo uro ti posredujem rešitve.  </a:t>
            </a:r>
          </a:p>
          <a:p>
            <a:pPr marL="0" indent="0">
              <a:buNone/>
            </a:pPr>
            <a:endParaRPr lang="sl-SI" dirty="0"/>
          </a:p>
        </p:txBody>
      </p:sp>
      <p:sp>
        <p:nvSpPr>
          <p:cNvPr id="4" name="Smeško 3"/>
          <p:cNvSpPr/>
          <p:nvPr/>
        </p:nvSpPr>
        <p:spPr>
          <a:xfrm>
            <a:off x="5868144" y="5301208"/>
            <a:ext cx="720080" cy="576064"/>
          </a:xfrm>
          <a:prstGeom prst="smileyFace">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p>
        </p:txBody>
      </p:sp>
    </p:spTree>
    <p:extLst>
      <p:ext uri="{BB962C8B-B14F-4D97-AF65-F5344CB8AC3E}">
        <p14:creationId xmlns:p14="http://schemas.microsoft.com/office/powerpoint/2010/main" val="2289940916"/>
      </p:ext>
    </p:extLst>
  </p:cSld>
  <p:clrMapOvr>
    <a:masterClrMapping/>
  </p:clrMapOvr>
</p:sld>
</file>

<file path=ppt/theme/theme1.xml><?xml version="1.0" encoding="utf-8"?>
<a:theme xmlns:a="http://schemas.openxmlformats.org/drawingml/2006/main" name="Officeova tema">
  <a:themeElements>
    <a:clrScheme name="Pisarna">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isarn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isarn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ova tema">
  <a:themeElements>
    <a:clrScheme name="Pisarna">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isarn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isarn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ova tema">
  <a:themeElements>
    <a:clrScheme name="Pisarna">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isarn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isarn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2339</TotalTime>
  <Words>228</Words>
  <Application>Microsoft Office PowerPoint</Application>
  <PresentationFormat>Diaprojekcija na zaslonu (4:3)</PresentationFormat>
  <Paragraphs>50</Paragraphs>
  <Slides>5</Slides>
  <Notes>2</Notes>
  <HiddenSlides>0</HiddenSlides>
  <MMClips>0</MMClips>
  <ScaleCrop>false</ScaleCrop>
  <HeadingPairs>
    <vt:vector size="6" baseType="variant">
      <vt:variant>
        <vt:lpstr>Uporabljene pisave</vt:lpstr>
      </vt:variant>
      <vt:variant>
        <vt:i4>3</vt:i4>
      </vt:variant>
      <vt:variant>
        <vt:lpstr>Tema</vt:lpstr>
      </vt:variant>
      <vt:variant>
        <vt:i4>1</vt:i4>
      </vt:variant>
      <vt:variant>
        <vt:lpstr>Naslovi diapozitivov</vt:lpstr>
      </vt:variant>
      <vt:variant>
        <vt:i4>5</vt:i4>
      </vt:variant>
    </vt:vector>
  </HeadingPairs>
  <TitlesOfParts>
    <vt:vector size="9" baseType="lpstr">
      <vt:lpstr>Arial</vt:lpstr>
      <vt:lpstr>Calibri</vt:lpstr>
      <vt:lpstr>Calibri Light</vt:lpstr>
      <vt:lpstr>Officeova tema</vt:lpstr>
      <vt:lpstr>SAMOSTALNIK</vt:lpstr>
      <vt:lpstr>Pozdravljen/-a! Danes se boš naučil/-a, kako se vprašamo po samostalnikih.  Še prej pa poglejva, kako si rešil naloge iz prejšnje ure.   Odpri DZ na str. 51, 52 (6.- 12. naloga). Vzemi barvno pisalo in preveri svoje odgovore. Napačne odgovore prečrtaj in zapiši ustrezne.</vt:lpstr>
      <vt:lpstr>Si končal/- a? Si bil/-a uspešen/-na?  No, nadaljujva z današnjo temo. </vt:lpstr>
      <vt:lpstr>PowerPointova predstavitev</vt:lpstr>
      <vt:lpstr>Naloga za to uro: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PowerPointova predstavitev</dc:title>
  <dc:creator>Sem brez idej</dc:creator>
  <cp:lastModifiedBy>Uporabnik</cp:lastModifiedBy>
  <cp:revision>100</cp:revision>
  <cp:lastPrinted>2018-09-11T11:18:30Z</cp:lastPrinted>
  <dcterms:created xsi:type="dcterms:W3CDTF">2015-09-13T17:10:39Z</dcterms:created>
  <dcterms:modified xsi:type="dcterms:W3CDTF">2020-05-18T12:57:53Z</dcterms:modified>
</cp:coreProperties>
</file>