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70" r:id="rId13"/>
    <p:sldId id="269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4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421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380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791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957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500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050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117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229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921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174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A329D-626F-4FF6-80C0-E8AC92FEEE1E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8B85-FBAE-47E6-AE67-001BC8AAF3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812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Kleidung</a:t>
            </a:r>
            <a:r>
              <a:rPr lang="en-IE" dirty="0"/>
              <a:t> und </a:t>
            </a:r>
            <a:r>
              <a:rPr lang="en-IE" dirty="0" err="1"/>
              <a:t>Farben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772816"/>
            <a:ext cx="627927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0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Der </a:t>
            </a:r>
            <a:r>
              <a:rPr lang="en-IE" dirty="0" err="1">
                <a:solidFill>
                  <a:schemeClr val="accent1"/>
                </a:solidFill>
              </a:rPr>
              <a:t>Stiefel</a:t>
            </a:r>
            <a:r>
              <a:rPr lang="en-IE" dirty="0">
                <a:solidFill>
                  <a:schemeClr val="accent1"/>
                </a:solidFill>
              </a:rPr>
              <a:t>,-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Die </a:t>
            </a:r>
            <a:r>
              <a:rPr lang="en-IE" dirty="0" err="1"/>
              <a:t>Stiefel</a:t>
            </a:r>
            <a:r>
              <a:rPr lang="en-IE" dirty="0"/>
              <a:t> </a:t>
            </a:r>
            <a:r>
              <a:rPr lang="en-IE" dirty="0" err="1"/>
              <a:t>sind</a:t>
            </a:r>
            <a:r>
              <a:rPr lang="en-IE" dirty="0"/>
              <a:t> </a:t>
            </a:r>
            <a:r>
              <a:rPr lang="en-IE" dirty="0" err="1"/>
              <a:t>schwarz</a:t>
            </a:r>
            <a:r>
              <a:rPr lang="en-IE" dirty="0"/>
              <a:t> und lang.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sind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Ich</a:t>
            </a:r>
            <a:r>
              <a:rPr lang="en-IE" dirty="0"/>
              <a:t> </a:t>
            </a:r>
            <a:r>
              <a:rPr lang="en-IE" dirty="0" err="1"/>
              <a:t>trage</a:t>
            </a:r>
            <a:r>
              <a:rPr lang="en-IE" dirty="0"/>
              <a:t> </a:t>
            </a:r>
            <a:r>
              <a:rPr lang="en-IE" dirty="0" err="1"/>
              <a:t>gern</a:t>
            </a:r>
            <a:r>
              <a:rPr lang="en-IE" dirty="0"/>
              <a:t> …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526286" cy="401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Der Pullover,- (der </a:t>
            </a:r>
            <a:r>
              <a:rPr lang="en-IE" dirty="0" err="1">
                <a:solidFill>
                  <a:schemeClr val="accent1"/>
                </a:solidFill>
              </a:rPr>
              <a:t>Pulli</a:t>
            </a:r>
            <a:r>
              <a:rPr lang="en-IE" dirty="0">
                <a:solidFill>
                  <a:schemeClr val="accent1"/>
                </a:solidFill>
              </a:rPr>
              <a:t>,-s)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843881"/>
            <a:ext cx="3714750" cy="4038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Der Pullover </a:t>
            </a:r>
            <a:r>
              <a:rPr lang="en-IE" dirty="0" err="1"/>
              <a:t>ist</a:t>
            </a:r>
            <a:r>
              <a:rPr lang="en-IE" dirty="0"/>
              <a:t> orange.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Ich</a:t>
            </a:r>
            <a:r>
              <a:rPr lang="en-IE" dirty="0"/>
              <a:t> </a:t>
            </a:r>
            <a:r>
              <a:rPr lang="en-IE" dirty="0" err="1"/>
              <a:t>habe</a:t>
            </a:r>
            <a:r>
              <a:rPr lang="en-IE" dirty="0"/>
              <a:t> k …</a:t>
            </a:r>
          </a:p>
        </p:txBody>
      </p:sp>
    </p:spTree>
    <p:extLst>
      <p:ext uri="{BB962C8B-B14F-4D97-AF65-F5344CB8AC3E}">
        <p14:creationId xmlns:p14="http://schemas.microsoft.com/office/powerpoint/2010/main" val="15226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Die </a:t>
            </a:r>
            <a:r>
              <a:rPr lang="en-IE" dirty="0" err="1">
                <a:solidFill>
                  <a:srgbClr val="FF0000"/>
                </a:solidFill>
              </a:rPr>
              <a:t>Handtasche</a:t>
            </a:r>
            <a:r>
              <a:rPr lang="en-IE" dirty="0">
                <a:solidFill>
                  <a:srgbClr val="FF0000"/>
                </a:solidFill>
              </a:rPr>
              <a:t>,-n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205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Die </a:t>
            </a:r>
            <a:r>
              <a:rPr lang="en-IE" dirty="0" err="1"/>
              <a:t>Handtasche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beige und </a:t>
            </a:r>
            <a:r>
              <a:rPr lang="en-IE" dirty="0" err="1"/>
              <a:t>glänzend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6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Was </a:t>
            </a:r>
            <a:r>
              <a:rPr lang="en-IE" dirty="0" err="1"/>
              <a:t>tr</a:t>
            </a:r>
            <a:r>
              <a:rPr lang="en-IE" b="1" dirty="0" err="1">
                <a:solidFill>
                  <a:srgbClr val="FF0000"/>
                </a:solidFill>
              </a:rPr>
              <a:t>ä</a:t>
            </a:r>
            <a:r>
              <a:rPr lang="en-IE" dirty="0" err="1"/>
              <a:t>gt</a:t>
            </a:r>
            <a:r>
              <a:rPr lang="en-IE" dirty="0"/>
              <a:t> die Frau?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1" y="1600200"/>
            <a:ext cx="301421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898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Der </a:t>
            </a:r>
            <a:r>
              <a:rPr lang="en-IE" dirty="0" err="1">
                <a:solidFill>
                  <a:schemeClr val="accent1"/>
                </a:solidFill>
              </a:rPr>
              <a:t>Schuh</a:t>
            </a:r>
            <a:r>
              <a:rPr lang="en-IE" dirty="0">
                <a:solidFill>
                  <a:schemeClr val="accent1"/>
                </a:solidFill>
              </a:rPr>
              <a:t>,-e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32685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Die </a:t>
            </a:r>
            <a:r>
              <a:rPr lang="en-IE" dirty="0" err="1"/>
              <a:t>Sportschuhe</a:t>
            </a:r>
            <a:r>
              <a:rPr lang="en-IE" dirty="0"/>
              <a:t> </a:t>
            </a:r>
            <a:r>
              <a:rPr lang="en-IE" dirty="0" err="1"/>
              <a:t>sind</a:t>
            </a:r>
            <a:r>
              <a:rPr lang="en-IE" dirty="0"/>
              <a:t> bunt und </a:t>
            </a:r>
            <a:r>
              <a:rPr lang="en-IE" dirty="0" err="1"/>
              <a:t>gestreift</a:t>
            </a:r>
            <a:r>
              <a:rPr lang="en-IE" dirty="0"/>
              <a:t>: </a:t>
            </a:r>
            <a:r>
              <a:rPr lang="en-IE" dirty="0" err="1"/>
              <a:t>sie</a:t>
            </a:r>
            <a:r>
              <a:rPr lang="en-IE" dirty="0"/>
              <a:t> </a:t>
            </a:r>
            <a:r>
              <a:rPr lang="en-IE" dirty="0" err="1"/>
              <a:t>sind</a:t>
            </a:r>
            <a:r>
              <a:rPr lang="en-IE" dirty="0"/>
              <a:t> </a:t>
            </a:r>
            <a:r>
              <a:rPr lang="en-IE" dirty="0" err="1"/>
              <a:t>buntgestreift</a:t>
            </a:r>
            <a:r>
              <a:rPr lang="en-IE" dirty="0"/>
              <a:t>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sind</a:t>
            </a:r>
            <a:r>
              <a:rPr lang="en-IE" dirty="0"/>
              <a:t> 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Ich</a:t>
            </a:r>
            <a:r>
              <a:rPr lang="en-IE" dirty="0"/>
              <a:t> </a:t>
            </a:r>
            <a:r>
              <a:rPr lang="en-IE" dirty="0" err="1"/>
              <a:t>habe</a:t>
            </a:r>
            <a:r>
              <a:rPr lang="en-IE" dirty="0"/>
              <a:t> k …</a:t>
            </a:r>
          </a:p>
        </p:txBody>
      </p:sp>
    </p:spTree>
    <p:extLst>
      <p:ext uri="{BB962C8B-B14F-4D97-AF65-F5344CB8AC3E}">
        <p14:creationId xmlns:p14="http://schemas.microsoft.com/office/powerpoint/2010/main" val="207651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Die </a:t>
            </a:r>
            <a:r>
              <a:rPr lang="en-IE" dirty="0" err="1">
                <a:solidFill>
                  <a:srgbClr val="FF0000"/>
                </a:solidFill>
              </a:rPr>
              <a:t>Socke</a:t>
            </a:r>
            <a:r>
              <a:rPr lang="en-IE" dirty="0">
                <a:solidFill>
                  <a:srgbClr val="FF0000"/>
                </a:solidFill>
              </a:rPr>
              <a:t>,-n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1" y="1600200"/>
            <a:ext cx="346121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Die </a:t>
            </a:r>
            <a:r>
              <a:rPr lang="en-IE" dirty="0" err="1"/>
              <a:t>Socken</a:t>
            </a:r>
            <a:r>
              <a:rPr lang="en-IE" dirty="0"/>
              <a:t> </a:t>
            </a:r>
            <a:r>
              <a:rPr lang="en-IE" dirty="0" err="1"/>
              <a:t>sind</a:t>
            </a:r>
            <a:r>
              <a:rPr lang="en-IE" dirty="0"/>
              <a:t> </a:t>
            </a:r>
            <a:r>
              <a:rPr lang="en-IE" dirty="0" err="1"/>
              <a:t>blau</a:t>
            </a:r>
            <a:r>
              <a:rPr lang="en-IE" dirty="0"/>
              <a:t> und rot-</a:t>
            </a:r>
            <a:r>
              <a:rPr lang="en-IE" dirty="0" err="1"/>
              <a:t>gepunktet</a:t>
            </a:r>
            <a:r>
              <a:rPr lang="en-IE" dirty="0"/>
              <a:t>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sind</a:t>
            </a:r>
            <a:r>
              <a:rPr lang="en-IE" dirty="0"/>
              <a:t> 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Ich</a:t>
            </a:r>
            <a:r>
              <a:rPr lang="en-IE" dirty="0"/>
              <a:t> </a:t>
            </a:r>
            <a:r>
              <a:rPr lang="en-IE" dirty="0" err="1"/>
              <a:t>trage</a:t>
            </a:r>
            <a:r>
              <a:rPr lang="en-IE" dirty="0"/>
              <a:t> </a:t>
            </a:r>
            <a:r>
              <a:rPr lang="en-IE" dirty="0" err="1"/>
              <a:t>gern</a:t>
            </a:r>
            <a:r>
              <a:rPr lang="en-IE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55107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Die </a:t>
            </a:r>
            <a:r>
              <a:rPr lang="en-IE" dirty="0" err="1">
                <a:solidFill>
                  <a:srgbClr val="FF0000"/>
                </a:solidFill>
              </a:rPr>
              <a:t>Strumpfhose</a:t>
            </a:r>
            <a:r>
              <a:rPr lang="en-IE" dirty="0">
                <a:solidFill>
                  <a:srgbClr val="FF0000"/>
                </a:solidFill>
              </a:rPr>
              <a:t>,-n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3" y="1600200"/>
            <a:ext cx="3168174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Die </a:t>
            </a:r>
            <a:r>
              <a:rPr lang="en-IE" dirty="0" err="1"/>
              <a:t>Strumpfhose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grün</a:t>
            </a:r>
            <a:r>
              <a:rPr lang="en-IE" dirty="0"/>
              <a:t> und </a:t>
            </a:r>
            <a:r>
              <a:rPr lang="en-IE" dirty="0" err="1"/>
              <a:t>weiß</a:t>
            </a:r>
            <a:r>
              <a:rPr lang="en-IE" dirty="0"/>
              <a:t> </a:t>
            </a:r>
            <a:r>
              <a:rPr lang="en-IE" dirty="0" err="1"/>
              <a:t>gestreift</a:t>
            </a:r>
            <a:r>
              <a:rPr lang="en-IE" dirty="0"/>
              <a:t>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ist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Mädchen</a:t>
            </a:r>
            <a:r>
              <a:rPr lang="en-IE" dirty="0"/>
              <a:t> </a:t>
            </a:r>
            <a:r>
              <a:rPr lang="en-IE" dirty="0" err="1"/>
              <a:t>trägt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4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Der Rock/ die </a:t>
            </a:r>
            <a:r>
              <a:rPr lang="en-IE" dirty="0" err="1">
                <a:solidFill>
                  <a:schemeClr val="accent1"/>
                </a:solidFill>
              </a:rPr>
              <a:t>Röcke</a:t>
            </a:r>
            <a:endParaRPr lang="en-IE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61" y="1600200"/>
            <a:ext cx="193107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Der Rock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rosa</a:t>
            </a:r>
            <a:r>
              <a:rPr lang="en-IE" dirty="0"/>
              <a:t> und </a:t>
            </a:r>
            <a:r>
              <a:rPr lang="en-IE" dirty="0" err="1"/>
              <a:t>lila</a:t>
            </a:r>
            <a:r>
              <a:rPr lang="en-IE" dirty="0"/>
              <a:t> </a:t>
            </a:r>
            <a:r>
              <a:rPr lang="en-IE" dirty="0" err="1"/>
              <a:t>gestreift</a:t>
            </a:r>
            <a:r>
              <a:rPr lang="en-IE" dirty="0"/>
              <a:t>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ist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Hast du </a:t>
            </a:r>
          </a:p>
        </p:txBody>
      </p:sp>
    </p:spTree>
    <p:extLst>
      <p:ext uri="{BB962C8B-B14F-4D97-AF65-F5344CB8AC3E}">
        <p14:creationId xmlns:p14="http://schemas.microsoft.com/office/powerpoint/2010/main" val="13738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B050"/>
                </a:solidFill>
              </a:rPr>
              <a:t>Das </a:t>
            </a:r>
            <a:r>
              <a:rPr lang="en-IE" dirty="0" err="1">
                <a:solidFill>
                  <a:srgbClr val="00B050"/>
                </a:solidFill>
              </a:rPr>
              <a:t>Kleid</a:t>
            </a:r>
            <a:r>
              <a:rPr lang="en-IE" dirty="0">
                <a:solidFill>
                  <a:srgbClr val="00B050"/>
                </a:solidFill>
              </a:rPr>
              <a:t>,-</a:t>
            </a:r>
            <a:r>
              <a:rPr lang="en-IE" dirty="0" err="1">
                <a:solidFill>
                  <a:srgbClr val="00B050"/>
                </a:solidFill>
              </a:rPr>
              <a:t>er</a:t>
            </a:r>
            <a:endParaRPr lang="en-IE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6" y="1600200"/>
            <a:ext cx="3168868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Kleid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kurz</a:t>
            </a:r>
            <a:r>
              <a:rPr lang="en-IE" dirty="0"/>
              <a:t> und rot.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ist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Im</a:t>
            </a:r>
            <a:r>
              <a:rPr lang="en-IE" dirty="0"/>
              <a:t> </a:t>
            </a:r>
            <a:r>
              <a:rPr lang="en-IE" dirty="0" err="1"/>
              <a:t>Sommer</a:t>
            </a:r>
            <a:r>
              <a:rPr lang="en-IE" dirty="0"/>
              <a:t> </a:t>
            </a:r>
            <a:r>
              <a:rPr lang="en-IE" dirty="0" err="1"/>
              <a:t>trage</a:t>
            </a:r>
            <a:r>
              <a:rPr lang="en-IE" dirty="0"/>
              <a:t> </a:t>
            </a:r>
            <a:r>
              <a:rPr lang="en-IE" dirty="0" err="1"/>
              <a:t>ich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518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Was </a:t>
            </a:r>
            <a:r>
              <a:rPr lang="en-IE" dirty="0" err="1"/>
              <a:t>tr</a:t>
            </a:r>
            <a:r>
              <a:rPr lang="en-IE" dirty="0" err="1">
                <a:solidFill>
                  <a:srgbClr val="FF0000"/>
                </a:solidFill>
              </a:rPr>
              <a:t>ä</a:t>
            </a:r>
            <a:r>
              <a:rPr lang="en-IE" dirty="0" err="1"/>
              <a:t>gt</a:t>
            </a:r>
            <a:r>
              <a:rPr lang="en-IE" dirty="0"/>
              <a:t> die Frau?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" b="6522"/>
          <a:stretch/>
        </p:blipFill>
        <p:spPr bwMode="auto">
          <a:xfrm>
            <a:off x="899592" y="1556792"/>
            <a:ext cx="3168352" cy="45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7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Die Hose,-n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Die Hose </a:t>
            </a:r>
            <a:r>
              <a:rPr lang="en-IE" dirty="0" err="1"/>
              <a:t>ist</a:t>
            </a:r>
            <a:r>
              <a:rPr lang="en-IE" dirty="0"/>
              <a:t> rot.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eine</a:t>
            </a:r>
            <a:r>
              <a:rPr lang="en-IE" dirty="0"/>
              <a:t> rot</a:t>
            </a:r>
            <a:r>
              <a:rPr lang="en-IE" dirty="0">
                <a:solidFill>
                  <a:srgbClr val="FF0000"/>
                </a:solidFill>
              </a:rPr>
              <a:t>e</a:t>
            </a:r>
            <a:r>
              <a:rPr lang="en-IE" dirty="0"/>
              <a:t> Hose. (</a:t>
            </a:r>
            <a:r>
              <a:rPr lang="en-IE" dirty="0" err="1"/>
              <a:t>Nominativ</a:t>
            </a:r>
            <a:r>
              <a:rPr lang="en-IE" dirty="0"/>
              <a:t>)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Ich</a:t>
            </a:r>
            <a:r>
              <a:rPr lang="en-IE" dirty="0"/>
              <a:t> </a:t>
            </a:r>
            <a:r>
              <a:rPr lang="en-IE" dirty="0" err="1"/>
              <a:t>trage</a:t>
            </a:r>
            <a:r>
              <a:rPr lang="en-IE" dirty="0"/>
              <a:t> </a:t>
            </a:r>
            <a:r>
              <a:rPr lang="en-IE" dirty="0" err="1"/>
              <a:t>ein</a:t>
            </a:r>
            <a:r>
              <a:rPr lang="en-IE" dirty="0" err="1">
                <a:solidFill>
                  <a:srgbClr val="FF0000"/>
                </a:solidFill>
              </a:rPr>
              <a:t>e</a:t>
            </a:r>
            <a:r>
              <a:rPr lang="en-IE" dirty="0"/>
              <a:t> rot</a:t>
            </a:r>
            <a:r>
              <a:rPr lang="en-IE" dirty="0">
                <a:solidFill>
                  <a:srgbClr val="FF0000"/>
                </a:solidFill>
              </a:rPr>
              <a:t>e </a:t>
            </a:r>
            <a:r>
              <a:rPr lang="en-IE" dirty="0"/>
              <a:t>Hose.</a:t>
            </a:r>
          </a:p>
          <a:p>
            <a:pPr marL="0" indent="0">
              <a:buNone/>
            </a:pPr>
            <a:r>
              <a:rPr lang="en-IE" dirty="0"/>
              <a:t>(</a:t>
            </a:r>
            <a:r>
              <a:rPr lang="en-IE" dirty="0" err="1"/>
              <a:t>Akkusativ</a:t>
            </a:r>
            <a:r>
              <a:rPr lang="en-IE" dirty="0"/>
              <a:t>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1600200"/>
            <a:ext cx="3680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5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Der Mantel/ die </a:t>
            </a:r>
            <a:r>
              <a:rPr lang="en-IE" dirty="0" err="1">
                <a:solidFill>
                  <a:schemeClr val="accent1"/>
                </a:solidFill>
              </a:rPr>
              <a:t>Mäntel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Der Mantel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hellgrün</a:t>
            </a:r>
            <a:r>
              <a:rPr lang="en-IE" dirty="0"/>
              <a:t>.</a:t>
            </a:r>
          </a:p>
          <a:p>
            <a:endParaRPr lang="en-IE" dirty="0"/>
          </a:p>
          <a:p>
            <a:r>
              <a:rPr lang="en-IE" dirty="0"/>
              <a:t>Das </a:t>
            </a:r>
            <a:r>
              <a:rPr lang="en-IE" dirty="0" err="1"/>
              <a:t>ist</a:t>
            </a:r>
            <a:endParaRPr lang="en-IE" dirty="0"/>
          </a:p>
          <a:p>
            <a:endParaRPr lang="en-IE" dirty="0"/>
          </a:p>
          <a:p>
            <a:r>
              <a:rPr lang="en-IE" dirty="0" err="1"/>
              <a:t>Ich</a:t>
            </a:r>
            <a:r>
              <a:rPr lang="en-IE" dirty="0"/>
              <a:t> </a:t>
            </a:r>
            <a:r>
              <a:rPr lang="en-IE" dirty="0" err="1"/>
              <a:t>trage</a:t>
            </a:r>
            <a:r>
              <a:rPr lang="en-IE" dirty="0"/>
              <a:t> </a:t>
            </a:r>
            <a:r>
              <a:rPr lang="en-IE" dirty="0" err="1"/>
              <a:t>heute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r="14054"/>
          <a:stretch/>
        </p:blipFill>
        <p:spPr bwMode="auto">
          <a:xfrm>
            <a:off x="845127" y="1556792"/>
            <a:ext cx="3297382" cy="452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0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Der </a:t>
            </a:r>
            <a:r>
              <a:rPr lang="en-IE" dirty="0" err="1">
                <a:solidFill>
                  <a:schemeClr val="accent1"/>
                </a:solidFill>
              </a:rPr>
              <a:t>Kapuzenpullover</a:t>
            </a:r>
            <a:r>
              <a:rPr lang="en-IE" dirty="0">
                <a:solidFill>
                  <a:schemeClr val="accent1"/>
                </a:solidFill>
              </a:rPr>
              <a:t>,-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Der </a:t>
            </a:r>
            <a:r>
              <a:rPr lang="en-IE" dirty="0" err="1"/>
              <a:t>Kapuzenpullover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…</a:t>
            </a:r>
          </a:p>
          <a:p>
            <a:endParaRPr lang="en-IE" dirty="0"/>
          </a:p>
          <a:p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…</a:t>
            </a:r>
          </a:p>
          <a:p>
            <a:endParaRPr lang="en-IE" dirty="0"/>
          </a:p>
          <a:p>
            <a:r>
              <a:rPr lang="en-IE" dirty="0"/>
              <a:t>Der Mann …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8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Die </a:t>
            </a:r>
            <a:r>
              <a:rPr lang="en-IE" dirty="0" err="1">
                <a:solidFill>
                  <a:srgbClr val="FF0000"/>
                </a:solidFill>
              </a:rPr>
              <a:t>Bluse</a:t>
            </a:r>
            <a:r>
              <a:rPr lang="en-IE" dirty="0">
                <a:solidFill>
                  <a:srgbClr val="FF0000"/>
                </a:solidFill>
              </a:rPr>
              <a:t>,-n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Die </a:t>
            </a:r>
            <a:r>
              <a:rPr lang="en-IE" dirty="0" err="1"/>
              <a:t>Bluse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golden.</a:t>
            </a:r>
          </a:p>
          <a:p>
            <a:endParaRPr lang="en-IE" dirty="0"/>
          </a:p>
          <a:p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…</a:t>
            </a:r>
          </a:p>
          <a:p>
            <a:endParaRPr lang="en-IE" dirty="0"/>
          </a:p>
          <a:p>
            <a:r>
              <a:rPr lang="en-IE" dirty="0" err="1"/>
              <a:t>Manchmal</a:t>
            </a:r>
            <a:r>
              <a:rPr lang="en-IE" dirty="0"/>
              <a:t> </a:t>
            </a:r>
            <a:r>
              <a:rPr lang="en-IE" dirty="0" err="1"/>
              <a:t>trage</a:t>
            </a:r>
            <a:r>
              <a:rPr lang="en-IE" dirty="0"/>
              <a:t> </a:t>
            </a:r>
            <a:r>
              <a:rPr lang="en-IE" dirty="0" err="1"/>
              <a:t>ich</a:t>
            </a:r>
            <a:r>
              <a:rPr lang="en-IE" dirty="0"/>
              <a:t> …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4" y="1600200"/>
            <a:ext cx="34106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4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B050"/>
                </a:solidFill>
              </a:rPr>
              <a:t>Das </a:t>
            </a:r>
            <a:r>
              <a:rPr lang="en-IE" dirty="0" err="1">
                <a:solidFill>
                  <a:srgbClr val="00B050"/>
                </a:solidFill>
              </a:rPr>
              <a:t>Hemd</a:t>
            </a:r>
            <a:r>
              <a:rPr lang="en-IE" dirty="0">
                <a:solidFill>
                  <a:srgbClr val="00B050"/>
                </a:solidFill>
              </a:rPr>
              <a:t>,-</a:t>
            </a:r>
            <a:r>
              <a:rPr lang="en-IE" dirty="0" err="1">
                <a:solidFill>
                  <a:srgbClr val="00B050"/>
                </a:solidFill>
              </a:rPr>
              <a:t>en</a:t>
            </a:r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Das </a:t>
            </a:r>
            <a:r>
              <a:rPr lang="en-IE" dirty="0" err="1"/>
              <a:t>Hemd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 </a:t>
            </a:r>
            <a:r>
              <a:rPr lang="en-IE" dirty="0" err="1"/>
              <a:t>blau-weiß</a:t>
            </a:r>
            <a:r>
              <a:rPr lang="en-IE" dirty="0"/>
              <a:t> </a:t>
            </a:r>
            <a:r>
              <a:rPr lang="en-IE" dirty="0" err="1"/>
              <a:t>kariert</a:t>
            </a:r>
            <a:r>
              <a:rPr lang="en-IE" dirty="0"/>
              <a:t>.</a:t>
            </a:r>
          </a:p>
          <a:p>
            <a:endParaRPr lang="en-IE" dirty="0"/>
          </a:p>
          <a:p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…</a:t>
            </a:r>
          </a:p>
          <a:p>
            <a:endParaRPr lang="en-IE" dirty="0"/>
          </a:p>
          <a:p>
            <a:r>
              <a:rPr lang="en-IE" dirty="0" err="1"/>
              <a:t>Magst</a:t>
            </a:r>
            <a:r>
              <a:rPr lang="en-IE" dirty="0"/>
              <a:t> du …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8" y="1600200"/>
            <a:ext cx="34699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Die </a:t>
            </a:r>
            <a:r>
              <a:rPr lang="en-IE" dirty="0" err="1">
                <a:solidFill>
                  <a:srgbClr val="FF0000"/>
                </a:solidFill>
              </a:rPr>
              <a:t>Krawatte</a:t>
            </a:r>
            <a:r>
              <a:rPr lang="en-IE" dirty="0">
                <a:solidFill>
                  <a:srgbClr val="FF0000"/>
                </a:solidFill>
              </a:rPr>
              <a:t>,-n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Die </a:t>
            </a:r>
            <a:r>
              <a:rPr lang="en-IE" dirty="0" err="1"/>
              <a:t>Krawatte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gelb</a:t>
            </a:r>
            <a:r>
              <a:rPr lang="en-IE" dirty="0"/>
              <a:t> </a:t>
            </a:r>
            <a:r>
              <a:rPr lang="en-IE" dirty="0" err="1"/>
              <a:t>blau</a:t>
            </a:r>
            <a:r>
              <a:rPr lang="en-IE" dirty="0"/>
              <a:t> </a:t>
            </a:r>
            <a:r>
              <a:rPr lang="en-IE" dirty="0" err="1"/>
              <a:t>gestreift</a:t>
            </a:r>
            <a:r>
              <a:rPr lang="en-IE" dirty="0"/>
              <a:t>.</a:t>
            </a:r>
          </a:p>
          <a:p>
            <a:endParaRPr lang="en-IE" dirty="0"/>
          </a:p>
          <a:p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…</a:t>
            </a:r>
          </a:p>
          <a:p>
            <a:endParaRPr lang="en-IE" dirty="0"/>
          </a:p>
          <a:p>
            <a:r>
              <a:rPr lang="en-IE" dirty="0"/>
              <a:t>Hats du …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3896"/>
            <a:ext cx="4038600" cy="31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994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Der </a:t>
            </a:r>
            <a:r>
              <a:rPr lang="en-IE" dirty="0" err="1">
                <a:solidFill>
                  <a:schemeClr val="accent1"/>
                </a:solidFill>
              </a:rPr>
              <a:t>Anzug</a:t>
            </a:r>
            <a:r>
              <a:rPr lang="en-IE" dirty="0">
                <a:solidFill>
                  <a:schemeClr val="accent1"/>
                </a:solidFill>
              </a:rPr>
              <a:t>/ die </a:t>
            </a:r>
            <a:r>
              <a:rPr lang="en-IE" dirty="0" err="1">
                <a:solidFill>
                  <a:schemeClr val="accent1"/>
                </a:solidFill>
              </a:rPr>
              <a:t>Anzüge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Was </a:t>
            </a:r>
            <a:r>
              <a:rPr lang="en-IE" dirty="0" err="1"/>
              <a:t>trägt</a:t>
            </a:r>
            <a:r>
              <a:rPr lang="en-IE" dirty="0"/>
              <a:t> </a:t>
            </a:r>
            <a:r>
              <a:rPr lang="en-IE" dirty="0" err="1"/>
              <a:t>dieser</a:t>
            </a:r>
            <a:r>
              <a:rPr lang="en-IE" dirty="0"/>
              <a:t> Mann?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48" y="1600200"/>
            <a:ext cx="30665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Die Jeans,-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Die Jeans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dunkelblau</a:t>
            </a:r>
            <a:r>
              <a:rPr lang="en-IE" dirty="0"/>
              <a:t>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Ich</a:t>
            </a:r>
            <a:r>
              <a:rPr lang="en-IE" dirty="0"/>
              <a:t> </a:t>
            </a:r>
            <a:r>
              <a:rPr lang="en-IE" dirty="0" err="1"/>
              <a:t>trage</a:t>
            </a:r>
            <a:r>
              <a:rPr lang="en-IE" dirty="0"/>
              <a:t> …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86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4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Die </a:t>
            </a:r>
            <a:r>
              <a:rPr lang="en-IE" dirty="0" err="1">
                <a:solidFill>
                  <a:srgbClr val="FF0000"/>
                </a:solidFill>
              </a:rPr>
              <a:t>Jacke</a:t>
            </a:r>
            <a:r>
              <a:rPr lang="en-IE" dirty="0">
                <a:solidFill>
                  <a:srgbClr val="FF0000"/>
                </a:solidFill>
              </a:rPr>
              <a:t>,-n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Die </a:t>
            </a:r>
            <a:r>
              <a:rPr lang="en-IE" dirty="0" err="1"/>
              <a:t>Jacke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gelb</a:t>
            </a:r>
            <a:r>
              <a:rPr lang="en-IE" dirty="0"/>
              <a:t>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eine</a:t>
            </a:r>
            <a:r>
              <a:rPr lang="en-IE" dirty="0"/>
              <a:t> 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Ich</a:t>
            </a:r>
            <a:r>
              <a:rPr lang="en-IE" dirty="0"/>
              <a:t> </a:t>
            </a:r>
            <a:r>
              <a:rPr lang="en-IE" dirty="0" err="1"/>
              <a:t>trage</a:t>
            </a:r>
            <a:r>
              <a:rPr lang="en-IE" dirty="0"/>
              <a:t> </a:t>
            </a:r>
            <a:r>
              <a:rPr lang="en-IE" dirty="0" err="1"/>
              <a:t>eine</a:t>
            </a:r>
            <a:r>
              <a:rPr lang="en-IE" dirty="0"/>
              <a:t> …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095179" cy="409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4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B050"/>
                </a:solidFill>
              </a:rPr>
              <a:t>Das T-Shirt,-s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Das T-Shirt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weiß</a:t>
            </a:r>
            <a:r>
              <a:rPr lang="en-IE" dirty="0"/>
              <a:t>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Er</a:t>
            </a:r>
            <a:r>
              <a:rPr lang="en-IE" dirty="0"/>
              <a:t> </a:t>
            </a:r>
            <a:r>
              <a:rPr lang="en-IE" dirty="0" err="1"/>
              <a:t>tr</a:t>
            </a:r>
            <a:r>
              <a:rPr lang="en-IE" b="1" dirty="0" err="1">
                <a:solidFill>
                  <a:srgbClr val="FF0000"/>
                </a:solidFill>
              </a:rPr>
              <a:t>ä</a:t>
            </a:r>
            <a:r>
              <a:rPr lang="en-IE" dirty="0" err="1"/>
              <a:t>gt</a:t>
            </a:r>
            <a:r>
              <a:rPr lang="en-IE" dirty="0"/>
              <a:t> …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4" y="1600200"/>
            <a:ext cx="38274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9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Was </a:t>
            </a:r>
            <a:r>
              <a:rPr lang="en-IE" dirty="0" err="1"/>
              <a:t>tr</a:t>
            </a:r>
            <a:r>
              <a:rPr lang="en-IE" b="1" dirty="0" err="1">
                <a:solidFill>
                  <a:srgbClr val="FF0000"/>
                </a:solidFill>
              </a:rPr>
              <a:t>ä</a:t>
            </a:r>
            <a:r>
              <a:rPr lang="en-IE" dirty="0" err="1"/>
              <a:t>gt</a:t>
            </a:r>
            <a:r>
              <a:rPr lang="en-IE" dirty="0"/>
              <a:t> die Frau?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50840"/>
            <a:ext cx="2916882" cy="43753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Die Frau auf </a:t>
            </a:r>
            <a:r>
              <a:rPr lang="en-IE" dirty="0" err="1"/>
              <a:t>dem</a:t>
            </a:r>
            <a:r>
              <a:rPr lang="en-IE" dirty="0"/>
              <a:t> </a:t>
            </a:r>
            <a:r>
              <a:rPr lang="en-IE" dirty="0" err="1"/>
              <a:t>Bild</a:t>
            </a:r>
            <a:r>
              <a:rPr lang="en-IE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78047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Die </a:t>
            </a:r>
            <a:r>
              <a:rPr lang="en-IE" dirty="0" err="1">
                <a:solidFill>
                  <a:srgbClr val="FF0000"/>
                </a:solidFill>
              </a:rPr>
              <a:t>Kapuze</a:t>
            </a:r>
            <a:r>
              <a:rPr lang="en-IE" dirty="0">
                <a:solidFill>
                  <a:srgbClr val="FF0000"/>
                </a:solidFill>
              </a:rPr>
              <a:t>,-n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Die </a:t>
            </a:r>
            <a:r>
              <a:rPr lang="en-IE" dirty="0" err="1"/>
              <a:t>Kapuze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hellgrau</a:t>
            </a:r>
            <a:r>
              <a:rPr lang="en-IE" dirty="0"/>
              <a:t>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eine</a:t>
            </a:r>
            <a:r>
              <a:rPr lang="en-IE" dirty="0"/>
              <a:t> 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Die </a:t>
            </a:r>
            <a:r>
              <a:rPr lang="en-IE" dirty="0" err="1"/>
              <a:t>Jacke</a:t>
            </a:r>
            <a:r>
              <a:rPr lang="en-IE" dirty="0"/>
              <a:t> hat …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7616"/>
            <a:ext cx="4038600" cy="429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42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Der </a:t>
            </a:r>
            <a:r>
              <a:rPr lang="en-IE" dirty="0" err="1">
                <a:solidFill>
                  <a:schemeClr val="accent1"/>
                </a:solidFill>
              </a:rPr>
              <a:t>Schal</a:t>
            </a:r>
            <a:r>
              <a:rPr lang="en-IE" dirty="0">
                <a:solidFill>
                  <a:schemeClr val="accent1"/>
                </a:solidFill>
              </a:rPr>
              <a:t>,-s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Der </a:t>
            </a:r>
            <a:r>
              <a:rPr lang="en-IE" dirty="0" err="1"/>
              <a:t>Schal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bunt.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Ich</a:t>
            </a:r>
            <a:r>
              <a:rPr lang="en-IE" dirty="0"/>
              <a:t> </a:t>
            </a:r>
            <a:r>
              <a:rPr lang="en-IE" dirty="0" err="1"/>
              <a:t>habe</a:t>
            </a:r>
            <a:r>
              <a:rPr lang="en-IE" dirty="0"/>
              <a:t> … </a:t>
            </a:r>
            <a:r>
              <a:rPr lang="en-IE" dirty="0" err="1"/>
              <a:t>gestrickt</a:t>
            </a:r>
            <a:r>
              <a:rPr lang="en-IE" dirty="0"/>
              <a:t>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6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Der Hut/ die </a:t>
            </a:r>
            <a:r>
              <a:rPr lang="en-IE" dirty="0" err="1">
                <a:solidFill>
                  <a:schemeClr val="accent1"/>
                </a:solidFill>
              </a:rPr>
              <a:t>Hüte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Der Hut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braun</a:t>
            </a:r>
            <a:r>
              <a:rPr lang="en-IE" dirty="0"/>
              <a:t>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Das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ein</a:t>
            </a:r>
            <a:r>
              <a:rPr lang="en-IE" dirty="0"/>
              <a:t> 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Nicht</a:t>
            </a:r>
            <a:r>
              <a:rPr lang="en-IE" dirty="0"/>
              <a:t> </a:t>
            </a:r>
            <a:r>
              <a:rPr lang="en-IE" dirty="0" err="1"/>
              <a:t>viele</a:t>
            </a:r>
            <a:r>
              <a:rPr lang="en-IE" dirty="0"/>
              <a:t> </a:t>
            </a:r>
            <a:r>
              <a:rPr lang="en-IE" dirty="0" err="1"/>
              <a:t>Männer</a:t>
            </a:r>
            <a:r>
              <a:rPr lang="en-IE" dirty="0"/>
              <a:t> </a:t>
            </a:r>
            <a:r>
              <a:rPr lang="en-IE" dirty="0" err="1"/>
              <a:t>tragen</a:t>
            </a:r>
            <a:r>
              <a:rPr lang="en-IE" dirty="0"/>
              <a:t> </a:t>
            </a:r>
            <a:r>
              <a:rPr lang="en-IE" dirty="0" err="1"/>
              <a:t>einen</a:t>
            </a:r>
            <a:r>
              <a:rPr lang="en-IE" dirty="0"/>
              <a:t> …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4392488" cy="344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3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377</Words>
  <Application>Microsoft Office PowerPoint</Application>
  <PresentationFormat>Diaprojekcija na zaslonu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Kleidung und Farben</vt:lpstr>
      <vt:lpstr>Die Hose,-n</vt:lpstr>
      <vt:lpstr>Die Jeans,-</vt:lpstr>
      <vt:lpstr>Die Jacke,-n</vt:lpstr>
      <vt:lpstr>Das T-Shirt,-s</vt:lpstr>
      <vt:lpstr>Was trägt die Frau?</vt:lpstr>
      <vt:lpstr>Die Kapuze,-n</vt:lpstr>
      <vt:lpstr>Der Schal,-s</vt:lpstr>
      <vt:lpstr>Der Hut/ die Hüte</vt:lpstr>
      <vt:lpstr>Der Stiefel,-</vt:lpstr>
      <vt:lpstr>Der Pullover,- (der Pulli,-s)</vt:lpstr>
      <vt:lpstr>Die Handtasche,-n</vt:lpstr>
      <vt:lpstr>Was trägt die Frau?</vt:lpstr>
      <vt:lpstr>Der Schuh,-e</vt:lpstr>
      <vt:lpstr>Die Socke,-n</vt:lpstr>
      <vt:lpstr>Die Strumpfhose,-n</vt:lpstr>
      <vt:lpstr>Der Rock/ die Röcke</vt:lpstr>
      <vt:lpstr>Das Kleid,-er</vt:lpstr>
      <vt:lpstr>Was trägt die Frau?</vt:lpstr>
      <vt:lpstr>Der Mantel/ die Mäntel</vt:lpstr>
      <vt:lpstr>Der Kapuzenpullover,-</vt:lpstr>
      <vt:lpstr>Die Bluse,-n</vt:lpstr>
      <vt:lpstr>Das Hemd,-en</vt:lpstr>
      <vt:lpstr>Die Krawatte,-n</vt:lpstr>
      <vt:lpstr>Der Anzug/ die Anzüge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Kleidung und Farben</dc:title>
  <dc:creator>user</dc:creator>
  <cp:lastModifiedBy>Marjeta Kočevar</cp:lastModifiedBy>
  <cp:revision>12</cp:revision>
  <dcterms:created xsi:type="dcterms:W3CDTF">2015-04-26T16:40:38Z</dcterms:created>
  <dcterms:modified xsi:type="dcterms:W3CDTF">2020-04-17T04:48:59Z</dcterms:modified>
</cp:coreProperties>
</file>